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</p:sldIdLst>
  <p:sldSz cx="15113000" cy="90678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ptos Display"/>
      </a:defRPr>
    </a:lvl1pPr>
    <a:lvl2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ptos Display"/>
      </a:defRPr>
    </a:lvl2pPr>
    <a:lvl3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ptos Display"/>
      </a:defRPr>
    </a:lvl3pPr>
    <a:lvl4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ptos Display"/>
      </a:defRPr>
    </a:lvl4pPr>
    <a:lvl5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ptos Display"/>
      </a:defRPr>
    </a:lvl5pPr>
    <a:lvl6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ptos Display"/>
      </a:defRPr>
    </a:lvl6pPr>
    <a:lvl7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ptos Display"/>
      </a:defRPr>
    </a:lvl7pPr>
    <a:lvl8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ptos Display"/>
      </a:defRPr>
    </a:lvl8pPr>
    <a:lvl9pPr marL="0" marR="0" indent="0" algn="l" defTabSz="138257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Aptos Display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373" y="2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pt-BR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1.6332800000000001E-2"/>
          <c:y val="3.5263599999999999E-2"/>
          <c:w val="0.97866699999999995"/>
          <c:h val="0.938826000000000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Empregados Setor Privado</c:v>
                </c:pt>
              </c:strCache>
            </c:strRef>
          </c:tx>
          <c:spPr>
            <a:solidFill>
              <a:srgbClr val="9EBB4C"/>
            </a:solidFill>
            <a:ln w="12700" cap="flat">
              <a:noFill/>
              <a:miter lim="400000"/>
            </a:ln>
            <a:effectLst>
              <a:outerShdw blurRad="38100" dist="23000" dir="5400000" algn="tl">
                <a:srgbClr val="000000">
                  <a:alpha val="35000"/>
                </a:srgbClr>
              </a:outerShdw>
            </a:effectLst>
          </c:spPr>
          <c:invertIfNegative val="0"/>
          <c:dLbls>
            <c:numFmt formatCode="#,##0.0,&quot; &quot;&quot;Milhões&quot;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0" i="0" u="none" strike="noStrike">
                    <a:solidFill>
                      <a:srgbClr val="FFFFFF"/>
                    </a:solidFill>
                    <a:latin typeface="Aptos Display Bold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2022/4ºtri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52559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EA-4172-9B2B-EDBBE10FC50A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Empregados Setor Privado Formais</c:v>
                </c:pt>
              </c:strCache>
            </c:strRef>
          </c:tx>
          <c:spPr>
            <a:solidFill>
              <a:srgbClr val="50B19E"/>
            </a:solidFill>
            <a:ln w="12700" cap="flat">
              <a:noFill/>
              <a:miter lim="400000"/>
            </a:ln>
            <a:effectLst>
              <a:outerShdw blurRad="38100" dist="23000" dir="5400000" algn="tl">
                <a:srgbClr val="000000">
                  <a:alpha val="35000"/>
                </a:srgbClr>
              </a:outerShdw>
            </a:effectLst>
          </c:spPr>
          <c:invertIfNegative val="0"/>
          <c:dLbls>
            <c:numFmt formatCode="#,##0.0,&quot; &quot;&quot;Milhões&quot;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0" i="0" u="none" strike="noStrike">
                    <a:solidFill>
                      <a:srgbClr val="FFFFFF"/>
                    </a:solidFill>
                    <a:latin typeface="Aptos Display Bold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2022/4ºtri</c:v>
                </c:pt>
              </c:strCache>
            </c:strRef>
          </c:cat>
          <c:val>
            <c:numRef>
              <c:f>Sheet1!$B$3:$B$3</c:f>
              <c:numCache>
                <c:formatCode>General</c:formatCode>
                <c:ptCount val="1"/>
                <c:pt idx="0">
                  <c:v>39020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1EA-4172-9B2B-EDBBE10FC50A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Empregados Setor Público</c:v>
                </c:pt>
              </c:strCache>
            </c:strRef>
          </c:tx>
          <c:spPr>
            <a:solidFill>
              <a:srgbClr val="439757"/>
            </a:solidFill>
            <a:ln w="12700" cap="flat">
              <a:noFill/>
              <a:miter lim="400000"/>
            </a:ln>
            <a:effectLst>
              <a:outerShdw blurRad="38100" dist="23000" dir="5400000" algn="tl">
                <a:srgbClr val="000000">
                  <a:alpha val="35000"/>
                </a:srgbClr>
              </a:outerShdw>
            </a:effectLst>
          </c:spPr>
          <c:invertIfNegative val="0"/>
          <c:dLbls>
            <c:numFmt formatCode="#,##0.0,&quot; &quot;&quot;Milhões&quot;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0" i="0" u="none" strike="noStrike">
                    <a:solidFill>
                      <a:srgbClr val="FFFFFF"/>
                    </a:solidFill>
                    <a:latin typeface="Aptos Display Bold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2022/4ºtri</c:v>
                </c:pt>
              </c:strCache>
            </c:strRef>
          </c:cat>
          <c:val>
            <c:numRef>
              <c:f>Sheet1!$B$4:$B$4</c:f>
              <c:numCache>
                <c:formatCode>General</c:formatCode>
                <c:ptCount val="1"/>
                <c:pt idx="0">
                  <c:v>12837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EA-4172-9B2B-EDBBE10FC50A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Informais Total</c:v>
                </c:pt>
              </c:strCache>
            </c:strRef>
          </c:tx>
          <c:spPr>
            <a:solidFill>
              <a:srgbClr val="3C89A9"/>
            </a:solidFill>
            <a:ln w="12700" cap="flat">
              <a:noFill/>
              <a:miter lim="400000"/>
            </a:ln>
            <a:effectLst>
              <a:outerShdw blurRad="38100" dist="23000" dir="5400000" algn="tl">
                <a:srgbClr val="000000">
                  <a:alpha val="35000"/>
                </a:srgbClr>
              </a:outerShdw>
            </a:effectLst>
          </c:spPr>
          <c:invertIfNegative val="0"/>
          <c:dLbls>
            <c:numFmt formatCode="#,##0.0,&quot; &quot;&quot;MIlhões&quot;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0" i="0" u="none" strike="noStrike">
                    <a:solidFill>
                      <a:srgbClr val="FFFFFF"/>
                    </a:solidFill>
                    <a:latin typeface="Aptos Display Bold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2022/4ºtri</c:v>
                </c:pt>
              </c:strCache>
            </c:strRef>
          </c:cat>
          <c:val>
            <c:numRef>
              <c:f>Sheet1!$B$5:$B$5</c:f>
              <c:numCache>
                <c:formatCode>General</c:formatCode>
                <c:ptCount val="1"/>
                <c:pt idx="0">
                  <c:v>38718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EA-4172-9B2B-EDBBE10FC50A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Desocupados</c:v>
                </c:pt>
              </c:strCache>
            </c:strRef>
          </c:tx>
          <c:spPr>
            <a:solidFill>
              <a:srgbClr val="FF0000"/>
            </a:solidFill>
            <a:ln w="12700" cap="flat">
              <a:noFill/>
              <a:miter lim="400000"/>
            </a:ln>
            <a:effectLst>
              <a:outerShdw blurRad="38100" dist="23000" dir="5400000" algn="tl">
                <a:srgbClr val="000000">
                  <a:alpha val="35000"/>
                </a:srgbClr>
              </a:outerShdw>
            </a:effectLst>
          </c:spPr>
          <c:invertIfNegative val="0"/>
          <c:dLbls>
            <c:numFmt formatCode="#,##0.0,&quot; &quot;&quot;Milhões&quot;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0" i="0" u="none" strike="noStrike">
                    <a:solidFill>
                      <a:srgbClr val="FFFFFF"/>
                    </a:solidFill>
                    <a:latin typeface="Aptos Display Bold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Sheet1!$B$1:$B$1</c:f>
              <c:strCache>
                <c:ptCount val="1"/>
                <c:pt idx="0">
                  <c:v>2022/4ºtri</c:v>
                </c:pt>
              </c:strCache>
            </c:strRef>
          </c:cat>
          <c:val>
            <c:numRef>
              <c:f>Sheet1!$B$6:$B$6</c:f>
              <c:numCache>
                <c:formatCode>General</c:formatCode>
                <c:ptCount val="1"/>
                <c:pt idx="0">
                  <c:v>6253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EA-4172-9B2B-EDBBE10FC5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1200" b="0" i="0" u="none" strike="noStrike">
                <a:solidFill>
                  <a:srgbClr val="000000"/>
                </a:solidFill>
                <a:latin typeface="Aptos Display"/>
              </a:defRPr>
            </a:pPr>
            <a:endParaRPr lang="pt-B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  <c:max val="55000"/>
          <c:min val="0"/>
        </c:scaling>
        <c:delete val="0"/>
        <c:axPos val="l"/>
        <c:numFmt formatCode="#,##0.0," sourceLinked="0"/>
        <c:majorTickMark val="none"/>
        <c:minorTickMark val="none"/>
        <c:tickLblPos val="none"/>
        <c:spPr>
          <a:ln w="12700" cap="flat">
            <a:noFill/>
            <a:prstDash val="solid"/>
            <a:round/>
          </a:ln>
        </c:spPr>
        <c:txPr>
          <a:bodyPr rot="0"/>
          <a:lstStyle/>
          <a:p>
            <a:pPr>
              <a:defRPr sz="1200" b="0" i="0" u="none" strike="noStrike">
                <a:solidFill>
                  <a:srgbClr val="000000"/>
                </a:solidFill>
                <a:latin typeface="Aptos Display"/>
              </a:defRPr>
            </a:pPr>
            <a:endParaRPr lang="pt-BR"/>
          </a:p>
        </c:txPr>
        <c:crossAx val="2094734552"/>
        <c:crosses val="autoZero"/>
        <c:crossBetween val="between"/>
        <c:majorUnit val="13750"/>
        <c:minorUnit val="68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pt-BR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46407999999999999"/>
          <c:h val="0.77350099999999999"/>
        </c:manualLayout>
      </c:layout>
      <c:doughnut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9F1F14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C89A-4332-95B1-F7A1BA694CD9}"/>
              </c:ext>
            </c:extLst>
          </c:dPt>
          <c:dPt>
            <c:idx val="1"/>
            <c:bubble3D val="0"/>
            <c:spPr>
              <a:solidFill>
                <a:srgbClr val="9EBB4C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C89A-4332-95B1-F7A1BA694CD9}"/>
              </c:ext>
            </c:extLst>
          </c:dPt>
          <c:dPt>
            <c:idx val="2"/>
            <c:bubble3D val="0"/>
            <c:spPr>
              <a:solidFill>
                <a:srgbClr val="50B19E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C89A-4332-95B1-F7A1BA694CD9}"/>
              </c:ext>
            </c:extLst>
          </c:dPt>
          <c:dPt>
            <c:idx val="3"/>
            <c:bubble3D val="0"/>
            <c:spPr>
              <a:solidFill>
                <a:srgbClr val="3070B6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7-C89A-4332-95B1-F7A1BA694CD9}"/>
              </c:ext>
            </c:extLst>
          </c:dPt>
          <c:dPt>
            <c:idx val="4"/>
            <c:bubble3D val="0"/>
            <c:spPr>
              <a:solidFill>
                <a:srgbClr val="439757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9-C89A-4332-95B1-F7A1BA694CD9}"/>
              </c:ext>
            </c:extLst>
          </c:dPt>
          <c:dPt>
            <c:idx val="5"/>
            <c:bubble3D val="0"/>
            <c:spPr>
              <a:solidFill>
                <a:srgbClr val="EA3323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B-C89A-4332-95B1-F7A1BA694CD9}"/>
              </c:ext>
            </c:extLst>
          </c:dPt>
          <c:cat>
            <c:strRef>
              <c:f>Sheet1!$B$1:$G$1</c:f>
              <c:strCache>
                <c:ptCount val="6"/>
                <c:pt idx="0">
                  <c:v>Renda Fixa</c:v>
                </c:pt>
                <c:pt idx="1">
                  <c:v>Renda Variável</c:v>
                </c:pt>
                <c:pt idx="2">
                  <c:v>Investimento no Exterior</c:v>
                </c:pt>
                <c:pt idx="3">
                  <c:v>Fundos de participações</c:v>
                </c:pt>
                <c:pt idx="4">
                  <c:v>Fundo Imobiliário</c:v>
                </c:pt>
                <c:pt idx="5">
                  <c:v>Empréstimos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0.87439999999999996</c:v>
                </c:pt>
                <c:pt idx="1">
                  <c:v>3.1899999999999998E-2</c:v>
                </c:pt>
                <c:pt idx="2">
                  <c:v>2.0500000000000001E-2</c:v>
                </c:pt>
                <c:pt idx="3">
                  <c:v>6.0900000000000003E-2</c:v>
                </c:pt>
                <c:pt idx="4">
                  <c:v>1.04E-2</c:v>
                </c:pt>
                <c:pt idx="5">
                  <c:v>1.9E-3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89A-4332-95B1-F7A1BA694C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68"/>
        <c:holeSize val="85"/>
      </c:doughnutChart>
      <c:spPr>
        <a:noFill/>
        <a:ln w="12700" cap="flat">
          <a:noFill/>
          <a:miter lim="400000"/>
        </a:ln>
        <a:effectLst/>
      </c:spPr>
    </c:plotArea>
    <c:legend>
      <c:legendPos val="r"/>
      <c:layout>
        <c:manualLayout>
          <c:xMode val="edge"/>
          <c:yMode val="edge"/>
          <c:x val="0.44056099999999998"/>
          <c:y val="0.60668800000000001"/>
          <c:w val="0.55943900000000002"/>
          <c:h val="0.39331199999999999"/>
        </c:manualLayout>
      </c:layout>
      <c:overlay val="1"/>
      <c:spPr>
        <a:noFill/>
        <a:ln w="12700" cap="flat">
          <a:noFill/>
          <a:miter lim="400000"/>
        </a:ln>
        <a:effectLst/>
      </c:spPr>
      <c:txPr>
        <a:bodyPr rot="0"/>
        <a:lstStyle/>
        <a:p>
          <a:pPr>
            <a:defRPr sz="1800" b="0" i="0" u="none" strike="noStrike">
              <a:solidFill>
                <a:srgbClr val="FFFFFF"/>
              </a:solidFill>
              <a:latin typeface="Aptos Display"/>
            </a:defRPr>
          </a:pPr>
          <a:endParaRPr lang="pt-BR"/>
        </a:p>
      </c:txPr>
    </c:legend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Shape 14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1382572" latinLnBrk="0">
      <a:defRPr sz="1200">
        <a:latin typeface="+mn-lt"/>
        <a:ea typeface="+mn-ea"/>
        <a:cs typeface="+mn-cs"/>
        <a:sym typeface="Aptos Display"/>
      </a:defRPr>
    </a:lvl1pPr>
    <a:lvl2pPr indent="228600" defTabSz="1382572" latinLnBrk="0">
      <a:defRPr sz="1200">
        <a:latin typeface="+mn-lt"/>
        <a:ea typeface="+mn-ea"/>
        <a:cs typeface="+mn-cs"/>
        <a:sym typeface="Aptos Display"/>
      </a:defRPr>
    </a:lvl2pPr>
    <a:lvl3pPr indent="457200" defTabSz="1382572" latinLnBrk="0">
      <a:defRPr sz="1200">
        <a:latin typeface="+mn-lt"/>
        <a:ea typeface="+mn-ea"/>
        <a:cs typeface="+mn-cs"/>
        <a:sym typeface="Aptos Display"/>
      </a:defRPr>
    </a:lvl3pPr>
    <a:lvl4pPr indent="685800" defTabSz="1382572" latinLnBrk="0">
      <a:defRPr sz="1200">
        <a:latin typeface="+mn-lt"/>
        <a:ea typeface="+mn-ea"/>
        <a:cs typeface="+mn-cs"/>
        <a:sym typeface="Aptos Display"/>
      </a:defRPr>
    </a:lvl4pPr>
    <a:lvl5pPr indent="914400" defTabSz="1382572" latinLnBrk="0">
      <a:defRPr sz="1200">
        <a:latin typeface="+mn-lt"/>
        <a:ea typeface="+mn-ea"/>
        <a:cs typeface="+mn-cs"/>
        <a:sym typeface="Aptos Display"/>
      </a:defRPr>
    </a:lvl5pPr>
    <a:lvl6pPr indent="1143000" defTabSz="1382572" latinLnBrk="0">
      <a:defRPr sz="1200">
        <a:latin typeface="+mn-lt"/>
        <a:ea typeface="+mn-ea"/>
        <a:cs typeface="+mn-cs"/>
        <a:sym typeface="Aptos Display"/>
      </a:defRPr>
    </a:lvl6pPr>
    <a:lvl7pPr indent="1371600" defTabSz="1382572" latinLnBrk="0">
      <a:defRPr sz="1200">
        <a:latin typeface="+mn-lt"/>
        <a:ea typeface="+mn-ea"/>
        <a:cs typeface="+mn-cs"/>
        <a:sym typeface="Aptos Display"/>
      </a:defRPr>
    </a:lvl7pPr>
    <a:lvl8pPr indent="1600200" defTabSz="1382572" latinLnBrk="0">
      <a:defRPr sz="1200">
        <a:latin typeface="+mn-lt"/>
        <a:ea typeface="+mn-ea"/>
        <a:cs typeface="+mn-cs"/>
        <a:sym typeface="Aptos Display"/>
      </a:defRPr>
    </a:lvl8pPr>
    <a:lvl9pPr indent="1828800" defTabSz="1382572" latinLnBrk="0">
      <a:defRPr sz="1200">
        <a:latin typeface="+mn-lt"/>
        <a:ea typeface="+mn-ea"/>
        <a:cs typeface="+mn-cs"/>
        <a:sym typeface="Aptos Display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134189" y="2818375"/>
            <a:ext cx="12854148" cy="194472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268378" y="5141119"/>
            <a:ext cx="10585771" cy="2318547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le Text"/>
          <p:cNvSpPr txBox="1">
            <a:spLocks noGrp="1"/>
          </p:cNvSpPr>
          <p:nvPr>
            <p:ph type="title"/>
          </p:nvPr>
        </p:nvSpPr>
        <p:spPr>
          <a:xfrm>
            <a:off x="1535583" y="2925595"/>
            <a:ext cx="12050764" cy="1823182"/>
          </a:xfrm>
          <a:prstGeom prst="rect">
            <a:avLst/>
          </a:prstGeom>
        </p:spPr>
        <p:txBody>
          <a:bodyPr lIns="64806" tIns="64806" rIns="64806" bIns="64806"/>
          <a:lstStyle>
            <a:lvl1pPr>
              <a:defRPr sz="6600"/>
            </a:lvl1pPr>
          </a:lstStyle>
          <a:p>
            <a:r>
              <a:t>Title Text</a:t>
            </a:r>
          </a:p>
        </p:txBody>
      </p:sp>
      <p:sp>
        <p:nvSpPr>
          <p:cNvPr id="9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598884" y="5103167"/>
            <a:ext cx="9924164" cy="2173646"/>
          </a:xfrm>
          <a:prstGeom prst="rect">
            <a:avLst/>
          </a:prstGeom>
        </p:spPr>
        <p:txBody>
          <a:bodyPr lIns="64806" tIns="64806" rIns="64806" bIns="64806"/>
          <a:lstStyle>
            <a:lvl1pPr marL="0" indent="0" algn="ctr">
              <a:spcBef>
                <a:spcPts val="1000"/>
              </a:spcBef>
              <a:buSzTx/>
              <a:buFontTx/>
              <a:buNone/>
              <a:defRPr sz="4600">
                <a:solidFill>
                  <a:srgbClr val="888888"/>
                </a:solidFill>
              </a:defRPr>
            </a:lvl1pPr>
            <a:lvl2pPr marL="0" indent="0" algn="ctr">
              <a:spcBef>
                <a:spcPts val="1000"/>
              </a:spcBef>
              <a:buSzTx/>
              <a:buFontTx/>
              <a:buNone/>
              <a:defRPr sz="4600">
                <a:solidFill>
                  <a:srgbClr val="888888"/>
                </a:solidFill>
              </a:defRPr>
            </a:lvl2pPr>
            <a:lvl3pPr marL="0" indent="0" algn="ctr">
              <a:spcBef>
                <a:spcPts val="1000"/>
              </a:spcBef>
              <a:buSzTx/>
              <a:buFontTx/>
              <a:buNone/>
              <a:defRPr sz="4600">
                <a:solidFill>
                  <a:srgbClr val="888888"/>
                </a:solidFill>
              </a:defRPr>
            </a:lvl3pPr>
            <a:lvl4pPr marL="0" indent="0" algn="ctr">
              <a:spcBef>
                <a:spcPts val="1000"/>
              </a:spcBef>
              <a:buSzTx/>
              <a:buFontTx/>
              <a:buNone/>
              <a:defRPr sz="4600">
                <a:solidFill>
                  <a:srgbClr val="888888"/>
                </a:solidFill>
              </a:defRPr>
            </a:lvl4pPr>
            <a:lvl5pPr marL="0" indent="0" algn="ctr">
              <a:spcBef>
                <a:spcPts val="1000"/>
              </a:spcBef>
              <a:buSzTx/>
              <a:buFontTx/>
              <a:buNone/>
              <a:defRPr sz="46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612512" y="8220397"/>
            <a:ext cx="328274" cy="345513"/>
          </a:xfrm>
          <a:prstGeom prst="rect">
            <a:avLst/>
          </a:prstGeom>
        </p:spPr>
        <p:txBody>
          <a:bodyPr lIns="64806" tIns="64806" rIns="64806" bIns="64806"/>
          <a:lstStyle>
            <a:lvl1pPr>
              <a:defRPr sz="14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7441736" y="8394971"/>
            <a:ext cx="221781" cy="228069"/>
          </a:xfrm>
          <a:prstGeom prst="rect">
            <a:avLst/>
          </a:prstGeom>
        </p:spPr>
        <p:txBody>
          <a:bodyPr lIns="31484" tIns="31484" rIns="31484" bIns="31484" anchor="b"/>
          <a:lstStyle>
            <a:lvl1pPr algn="ctr" defTabSz="386220">
              <a:defRPr sz="1100"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itle Text"/>
          <p:cNvSpPr txBox="1">
            <a:spLocks noGrp="1"/>
          </p:cNvSpPr>
          <p:nvPr>
            <p:ph type="title"/>
          </p:nvPr>
        </p:nvSpPr>
        <p:spPr>
          <a:xfrm>
            <a:off x="1889124" y="1674628"/>
            <a:ext cx="11334751" cy="2959633"/>
          </a:xfrm>
          <a:prstGeom prst="rect">
            <a:avLst/>
          </a:prstGeom>
        </p:spPr>
        <p:txBody>
          <a:bodyPr lIns="56671" tIns="56671" rIns="56671" bIns="56671" anchor="b"/>
          <a:lstStyle>
            <a:lvl1pPr defTabSz="1209038">
              <a:lnSpc>
                <a:spcPct val="90000"/>
              </a:lnSpc>
              <a:defRPr sz="7800">
                <a:latin typeface="Aptos Light"/>
                <a:ea typeface="Aptos Light"/>
                <a:cs typeface="Aptos Light"/>
                <a:sym typeface="Aptos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0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889124" y="4748393"/>
            <a:ext cx="11334751" cy="2052461"/>
          </a:xfrm>
          <a:prstGeom prst="rect">
            <a:avLst/>
          </a:prstGeom>
        </p:spPr>
        <p:txBody>
          <a:bodyPr lIns="56671" tIns="56671" rIns="56671" bIns="56671"/>
          <a:lstStyle>
            <a:lvl1pPr marL="0" indent="0" algn="ctr" defTabSz="1209038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1pPr>
            <a:lvl2pPr marL="0" indent="0" algn="ctr" defTabSz="1209038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2pPr>
            <a:lvl3pPr marL="0" indent="0" algn="ctr" defTabSz="1209038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3pPr>
            <a:lvl4pPr marL="0" indent="0" algn="ctr" defTabSz="1209038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4pPr>
            <a:lvl5pPr marL="0" indent="0" algn="ctr" defTabSz="1209038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761980" y="8224274"/>
            <a:ext cx="312004" cy="329243"/>
          </a:xfrm>
          <a:prstGeom prst="rect">
            <a:avLst/>
          </a:prstGeom>
        </p:spPr>
        <p:txBody>
          <a:bodyPr lIns="56671" tIns="56671" rIns="56671" bIns="56671"/>
          <a:lstStyle>
            <a:lvl1pPr defTabSz="1209038">
              <a:defRPr sz="14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Text"/>
          <p:cNvSpPr txBox="1">
            <a:spLocks noGrp="1"/>
          </p:cNvSpPr>
          <p:nvPr>
            <p:ph type="title"/>
          </p:nvPr>
        </p:nvSpPr>
        <p:spPr>
          <a:xfrm>
            <a:off x="1535583" y="2925595"/>
            <a:ext cx="12050764" cy="1823181"/>
          </a:xfrm>
          <a:prstGeom prst="rect">
            <a:avLst/>
          </a:prstGeom>
        </p:spPr>
        <p:txBody>
          <a:bodyPr lIns="64806" tIns="64806" rIns="64806" bIns="64806"/>
          <a:lstStyle>
            <a:lvl1pPr>
              <a:defRPr sz="6600"/>
            </a:lvl1pPr>
          </a:lstStyle>
          <a:p>
            <a:r>
              <a:t>Title Text</a:t>
            </a:r>
          </a:p>
        </p:txBody>
      </p:sp>
      <p:sp>
        <p:nvSpPr>
          <p:cNvPr id="11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598884" y="5103167"/>
            <a:ext cx="9924163" cy="2173645"/>
          </a:xfrm>
          <a:prstGeom prst="rect">
            <a:avLst/>
          </a:prstGeom>
        </p:spPr>
        <p:txBody>
          <a:bodyPr lIns="64806" tIns="64806" rIns="64806" bIns="64806"/>
          <a:lstStyle>
            <a:lvl1pPr marL="0" indent="0" algn="ctr">
              <a:spcBef>
                <a:spcPts val="1000"/>
              </a:spcBef>
              <a:buSzTx/>
              <a:buFontTx/>
              <a:buNone/>
              <a:defRPr sz="4600">
                <a:solidFill>
                  <a:srgbClr val="888888"/>
                </a:solidFill>
              </a:defRPr>
            </a:lvl1pPr>
            <a:lvl2pPr marL="0" indent="0" algn="ctr">
              <a:spcBef>
                <a:spcPts val="1000"/>
              </a:spcBef>
              <a:buSzTx/>
              <a:buFontTx/>
              <a:buNone/>
              <a:defRPr sz="4600">
                <a:solidFill>
                  <a:srgbClr val="888888"/>
                </a:solidFill>
              </a:defRPr>
            </a:lvl2pPr>
            <a:lvl3pPr marL="0" indent="0" algn="ctr">
              <a:spcBef>
                <a:spcPts val="1000"/>
              </a:spcBef>
              <a:buSzTx/>
              <a:buFontTx/>
              <a:buNone/>
              <a:defRPr sz="4600">
                <a:solidFill>
                  <a:srgbClr val="888888"/>
                </a:solidFill>
              </a:defRPr>
            </a:lvl3pPr>
            <a:lvl4pPr marL="0" indent="0" algn="ctr">
              <a:spcBef>
                <a:spcPts val="1000"/>
              </a:spcBef>
              <a:buSzTx/>
              <a:buFontTx/>
              <a:buNone/>
              <a:defRPr sz="4600">
                <a:solidFill>
                  <a:srgbClr val="888888"/>
                </a:solidFill>
              </a:defRPr>
            </a:lvl4pPr>
            <a:lvl5pPr marL="0" indent="0" algn="ctr">
              <a:spcBef>
                <a:spcPts val="1000"/>
              </a:spcBef>
              <a:buSzTx/>
              <a:buFontTx/>
              <a:buNone/>
              <a:defRPr sz="46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612512" y="8220397"/>
            <a:ext cx="328274" cy="345513"/>
          </a:xfrm>
          <a:prstGeom prst="rect">
            <a:avLst/>
          </a:prstGeom>
        </p:spPr>
        <p:txBody>
          <a:bodyPr lIns="64806" tIns="64806" rIns="64806" bIns="64806"/>
          <a:lstStyle>
            <a:lvl1pPr>
              <a:defRPr sz="14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>
            <a:spLocks noGrp="1"/>
          </p:cNvSpPr>
          <p:nvPr>
            <p:ph type="title"/>
          </p:nvPr>
        </p:nvSpPr>
        <p:spPr>
          <a:xfrm>
            <a:off x="1889124" y="1674628"/>
            <a:ext cx="11334751" cy="2959633"/>
          </a:xfrm>
          <a:prstGeom prst="rect">
            <a:avLst/>
          </a:prstGeom>
        </p:spPr>
        <p:txBody>
          <a:bodyPr lIns="56671" tIns="56671" rIns="56671" bIns="56671" anchor="b"/>
          <a:lstStyle>
            <a:lvl1pPr defTabSz="1209038">
              <a:lnSpc>
                <a:spcPct val="90000"/>
              </a:lnSpc>
              <a:defRPr sz="7800">
                <a:latin typeface="Aptos Light"/>
                <a:ea typeface="Aptos Light"/>
                <a:cs typeface="Aptos Light"/>
                <a:sym typeface="Aptos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889124" y="4748393"/>
            <a:ext cx="11334751" cy="2052460"/>
          </a:xfrm>
          <a:prstGeom prst="rect">
            <a:avLst/>
          </a:prstGeom>
        </p:spPr>
        <p:txBody>
          <a:bodyPr lIns="56671" tIns="56671" rIns="56671" bIns="56671"/>
          <a:lstStyle>
            <a:lvl1pPr marL="0" indent="0" algn="ctr" defTabSz="1209038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1pPr>
            <a:lvl2pPr marL="0" indent="0" algn="ctr" defTabSz="1209038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2pPr>
            <a:lvl3pPr marL="0" indent="0" algn="ctr" defTabSz="1209038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3pPr>
            <a:lvl4pPr marL="0" indent="0" algn="ctr" defTabSz="1209038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4pPr>
            <a:lvl5pPr marL="0" indent="0" algn="ctr" defTabSz="1209038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761979" y="8224274"/>
            <a:ext cx="312004" cy="329243"/>
          </a:xfrm>
          <a:prstGeom prst="rect">
            <a:avLst/>
          </a:prstGeom>
        </p:spPr>
        <p:txBody>
          <a:bodyPr lIns="56671" tIns="56671" rIns="56671" bIns="56671"/>
          <a:lstStyle>
            <a:lvl1pPr defTabSz="1209038">
              <a:defRPr sz="14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le Text"/>
          <p:cNvSpPr txBox="1">
            <a:spLocks noGrp="1"/>
          </p:cNvSpPr>
          <p:nvPr>
            <p:ph type="title"/>
          </p:nvPr>
        </p:nvSpPr>
        <p:spPr>
          <a:xfrm>
            <a:off x="1889124" y="1674629"/>
            <a:ext cx="11334752" cy="2959632"/>
          </a:xfrm>
          <a:prstGeom prst="rect">
            <a:avLst/>
          </a:prstGeom>
        </p:spPr>
        <p:txBody>
          <a:bodyPr lIns="56671" tIns="56671" rIns="56671" bIns="56671" anchor="b"/>
          <a:lstStyle>
            <a:lvl1pPr defTabSz="1209039">
              <a:lnSpc>
                <a:spcPct val="90000"/>
              </a:lnSpc>
              <a:defRPr sz="7800">
                <a:latin typeface="Aptos Light"/>
                <a:ea typeface="Aptos Light"/>
                <a:cs typeface="Aptos Light"/>
                <a:sym typeface="Aptos Light"/>
              </a:defRPr>
            </a:lvl1pPr>
          </a:lstStyle>
          <a:p>
            <a:r>
              <a:t>Title Text</a:t>
            </a:r>
          </a:p>
        </p:txBody>
      </p:sp>
      <p:sp>
        <p:nvSpPr>
          <p:cNvPr id="13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889124" y="4748393"/>
            <a:ext cx="11334752" cy="2052459"/>
          </a:xfrm>
          <a:prstGeom prst="rect">
            <a:avLst/>
          </a:prstGeom>
        </p:spPr>
        <p:txBody>
          <a:bodyPr lIns="56671" tIns="56671" rIns="56671" bIns="56671"/>
          <a:lstStyle>
            <a:lvl1pPr marL="0" indent="0" algn="ctr" defTabSz="1209039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1pPr>
            <a:lvl2pPr marL="0" indent="0" algn="ctr" defTabSz="1209039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2pPr>
            <a:lvl3pPr marL="0" indent="0" algn="ctr" defTabSz="1209039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3pPr>
            <a:lvl4pPr marL="0" indent="0" algn="ctr" defTabSz="1209039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4pPr>
            <a:lvl5pPr marL="0" indent="0" algn="ctr" defTabSz="1209039">
              <a:lnSpc>
                <a:spcPct val="90000"/>
              </a:lnSpc>
              <a:spcBef>
                <a:spcPts val="1300"/>
              </a:spcBef>
              <a:buSzTx/>
              <a:buFontTx/>
              <a:buNone/>
              <a:defRPr sz="3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761979" y="8224274"/>
            <a:ext cx="312004" cy="329244"/>
          </a:xfrm>
          <a:prstGeom prst="rect">
            <a:avLst/>
          </a:prstGeom>
        </p:spPr>
        <p:txBody>
          <a:bodyPr lIns="56671" tIns="56671" rIns="56671" bIns="56671"/>
          <a:lstStyle>
            <a:lvl1pPr defTabSz="1209039">
              <a:defRPr sz="14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1194573" y="5829960"/>
            <a:ext cx="12854149" cy="1801915"/>
          </a:xfrm>
          <a:prstGeom prst="rect">
            <a:avLst/>
          </a:prstGeom>
        </p:spPr>
        <p:txBody>
          <a:bodyPr anchor="t"/>
          <a:lstStyle>
            <a:lvl1pPr algn="l">
              <a:defRPr sz="6000" cap="all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94573" y="3845340"/>
            <a:ext cx="12854149" cy="1984625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700"/>
              </a:spcBef>
              <a:buSzTx/>
              <a:buFontTx/>
              <a:buNone/>
              <a:defRPr sz="3000">
                <a:solidFill>
                  <a:srgbClr val="888888"/>
                </a:solidFill>
              </a:defRPr>
            </a:lvl1pPr>
            <a:lvl2pPr marL="0" indent="0">
              <a:spcBef>
                <a:spcPts val="700"/>
              </a:spcBef>
              <a:buSzTx/>
              <a:buFontTx/>
              <a:buNone/>
              <a:defRPr sz="3000">
                <a:solidFill>
                  <a:srgbClr val="888888"/>
                </a:solidFill>
              </a:defRPr>
            </a:lvl2pPr>
            <a:lvl3pPr marL="0" indent="0">
              <a:spcBef>
                <a:spcPts val="700"/>
              </a:spcBef>
              <a:buSzTx/>
              <a:buFontTx/>
              <a:buNone/>
              <a:defRPr sz="3000">
                <a:solidFill>
                  <a:srgbClr val="888888"/>
                </a:solidFill>
              </a:defRPr>
            </a:lvl3pPr>
            <a:lvl4pPr marL="0" indent="0">
              <a:spcBef>
                <a:spcPts val="700"/>
              </a:spcBef>
              <a:buSzTx/>
              <a:buFontTx/>
              <a:buNone/>
              <a:defRPr sz="3000">
                <a:solidFill>
                  <a:srgbClr val="888888"/>
                </a:solidFill>
              </a:defRPr>
            </a:lvl4pPr>
            <a:lvl5pPr marL="0" indent="0">
              <a:spcBef>
                <a:spcPts val="700"/>
              </a:spcBef>
              <a:buSzTx/>
              <a:buFontTx/>
              <a:buNone/>
              <a:defRPr sz="30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idx="1"/>
          </p:nvPr>
        </p:nvSpPr>
        <p:spPr>
          <a:xfrm>
            <a:off x="1249708" y="2801572"/>
            <a:ext cx="11129237" cy="7919596"/>
          </a:xfrm>
          <a:prstGeom prst="rect">
            <a:avLst/>
          </a:prstGeom>
        </p:spPr>
        <p:txBody>
          <a:bodyPr/>
          <a:lstStyle>
            <a:lvl1pPr>
              <a:spcBef>
                <a:spcPts val="1000"/>
              </a:spcBef>
              <a:defRPr sz="4200"/>
            </a:lvl1pPr>
            <a:lvl2pPr marL="1195346" indent="-504062">
              <a:spcBef>
                <a:spcPts val="1000"/>
              </a:spcBef>
              <a:defRPr sz="4200"/>
            </a:lvl2pPr>
            <a:lvl3pPr marL="1866473" indent="-483900">
              <a:spcBef>
                <a:spcPts val="1000"/>
              </a:spcBef>
              <a:defRPr sz="4200"/>
            </a:lvl3pPr>
            <a:lvl4pPr marL="2611525" indent="-537666">
              <a:spcBef>
                <a:spcPts val="1000"/>
              </a:spcBef>
              <a:defRPr sz="4200"/>
            </a:lvl4pPr>
            <a:lvl5pPr marL="3302811" indent="-537666">
              <a:spcBef>
                <a:spcPts val="1000"/>
              </a:spcBef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56125" y="2030827"/>
            <a:ext cx="6681742" cy="846354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800"/>
              </a:spcBef>
              <a:buSzTx/>
              <a:buFontTx/>
              <a:buNone/>
              <a:defRPr sz="3600">
                <a:latin typeface="Aptos Bold"/>
                <a:ea typeface="Aptos Bold"/>
                <a:cs typeface="Aptos Bold"/>
                <a:sym typeface="Aptos Bold"/>
              </a:defRPr>
            </a:lvl1pPr>
            <a:lvl2pPr marL="0" indent="0">
              <a:spcBef>
                <a:spcPts val="800"/>
              </a:spcBef>
              <a:buSzTx/>
              <a:buFontTx/>
              <a:buNone/>
              <a:defRPr sz="3600">
                <a:latin typeface="Aptos Bold"/>
                <a:ea typeface="Aptos Bold"/>
                <a:cs typeface="Aptos Bold"/>
                <a:sym typeface="Aptos Bold"/>
              </a:defRPr>
            </a:lvl2pPr>
            <a:lvl3pPr marL="0" indent="0">
              <a:spcBef>
                <a:spcPts val="800"/>
              </a:spcBef>
              <a:buSzTx/>
              <a:buFontTx/>
              <a:buNone/>
              <a:defRPr sz="3600">
                <a:latin typeface="Aptos Bold"/>
                <a:ea typeface="Aptos Bold"/>
                <a:cs typeface="Aptos Bold"/>
                <a:sym typeface="Aptos Bold"/>
              </a:defRPr>
            </a:lvl3pPr>
            <a:lvl4pPr marL="0" indent="0">
              <a:spcBef>
                <a:spcPts val="800"/>
              </a:spcBef>
              <a:buSzTx/>
              <a:buFontTx/>
              <a:buNone/>
              <a:defRPr sz="3600">
                <a:latin typeface="Aptos Bold"/>
                <a:ea typeface="Aptos Bold"/>
                <a:cs typeface="Aptos Bold"/>
                <a:sym typeface="Aptos Bold"/>
              </a:defRPr>
            </a:lvl4pPr>
            <a:lvl5pPr marL="0" indent="0">
              <a:spcBef>
                <a:spcPts val="800"/>
              </a:spcBef>
              <a:buSzTx/>
              <a:buFontTx/>
              <a:buNone/>
              <a:defRPr sz="3600">
                <a:latin typeface="Aptos Bold"/>
                <a:ea typeface="Aptos Bold"/>
                <a:cs typeface="Aptos Bold"/>
                <a:sym typeface="Aptos Bol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Espaço Reservado para Texto 4"/>
          <p:cNvSpPr>
            <a:spLocks noGrp="1"/>
          </p:cNvSpPr>
          <p:nvPr>
            <p:ph type="body" sz="quarter" idx="21"/>
          </p:nvPr>
        </p:nvSpPr>
        <p:spPr>
          <a:xfrm>
            <a:off x="7682034" y="2030827"/>
            <a:ext cx="6684366" cy="846354"/>
          </a:xfrm>
          <a:prstGeom prst="rect">
            <a:avLst/>
          </a:prstGeom>
        </p:spPr>
        <p:txBody>
          <a:bodyPr anchor="b"/>
          <a:lstStyle/>
          <a:p>
            <a:pPr marL="497726" indent="-497726" defTabSz="1327269">
              <a:spcBef>
                <a:spcPts val="1000"/>
              </a:spcBef>
              <a:defRPr sz="4608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756127" y="361223"/>
            <a:ext cx="4975208" cy="1537297"/>
          </a:xfrm>
          <a:prstGeom prst="rect">
            <a:avLst/>
          </a:prstGeom>
        </p:spPr>
        <p:txBody>
          <a:bodyPr anchor="b"/>
          <a:lstStyle>
            <a:lvl1pPr algn="l">
              <a:defRPr sz="3000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idx="1"/>
          </p:nvPr>
        </p:nvSpPr>
        <p:spPr>
          <a:xfrm>
            <a:off x="5912487" y="361223"/>
            <a:ext cx="8453913" cy="7743181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Espaço Reservado para Texto 3"/>
          <p:cNvSpPr>
            <a:spLocks noGrp="1"/>
          </p:cNvSpPr>
          <p:nvPr>
            <p:ph type="body" sz="half" idx="21"/>
          </p:nvPr>
        </p:nvSpPr>
        <p:spPr>
          <a:xfrm>
            <a:off x="756124" y="1898518"/>
            <a:ext cx="4975213" cy="6205886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2964121" y="6350794"/>
            <a:ext cx="9073516" cy="749750"/>
          </a:xfrm>
          <a:prstGeom prst="rect">
            <a:avLst/>
          </a:prstGeom>
        </p:spPr>
        <p:txBody>
          <a:bodyPr anchor="b"/>
          <a:lstStyle>
            <a:lvl1pPr algn="l">
              <a:defRPr sz="3000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Title Text</a:t>
            </a:r>
          </a:p>
        </p:txBody>
      </p:sp>
      <p:sp>
        <p:nvSpPr>
          <p:cNvPr id="83" name="Espaço Reservado para Imagem 2"/>
          <p:cNvSpPr>
            <a:spLocks noGrp="1"/>
          </p:cNvSpPr>
          <p:nvPr>
            <p:ph type="pic" sz="half" idx="21"/>
          </p:nvPr>
        </p:nvSpPr>
        <p:spPr>
          <a:xfrm>
            <a:off x="2964121" y="810649"/>
            <a:ext cx="9073516" cy="544354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964121" y="7100541"/>
            <a:ext cx="9073516" cy="106476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FontTx/>
              <a:buNone/>
              <a:defRPr sz="2100"/>
            </a:lvl1pPr>
            <a:lvl2pPr marL="0" indent="0">
              <a:spcBef>
                <a:spcPts val="500"/>
              </a:spcBef>
              <a:buSzTx/>
              <a:buFontTx/>
              <a:buNone/>
              <a:defRPr sz="2100"/>
            </a:lvl2pPr>
            <a:lvl3pPr marL="0" indent="0">
              <a:spcBef>
                <a:spcPts val="500"/>
              </a:spcBef>
              <a:buSzTx/>
              <a:buFontTx/>
              <a:buNone/>
              <a:defRPr sz="2100"/>
            </a:lvl3pPr>
            <a:lvl4pPr marL="0" indent="0">
              <a:spcBef>
                <a:spcPts val="500"/>
              </a:spcBef>
              <a:buSzTx/>
              <a:buFontTx/>
              <a:buNone/>
              <a:defRPr sz="2100"/>
            </a:lvl4pPr>
            <a:lvl5pPr marL="0" indent="0">
              <a:spcBef>
                <a:spcPts val="500"/>
              </a:spcBef>
              <a:buSzTx/>
              <a:buFontTx/>
              <a:buNone/>
              <a:defRPr sz="21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756125" y="363323"/>
            <a:ext cx="13610275" cy="151209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756125" y="2116932"/>
            <a:ext cx="13610275" cy="5987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9127" tIns="69127" rIns="69127" bIns="69127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3976354" y="8441608"/>
            <a:ext cx="390047" cy="417655"/>
          </a:xfrm>
          <a:prstGeom prst="rect">
            <a:avLst/>
          </a:prstGeom>
          <a:ln w="12700">
            <a:miter lim="400000"/>
          </a:ln>
        </p:spPr>
        <p:txBody>
          <a:bodyPr wrap="none" lIns="69127" tIns="69127" rIns="69127" bIns="69127" anchor="ctr">
            <a:spAutoFit/>
          </a:bodyPr>
          <a:lstStyle>
            <a:lvl1pPr algn="r">
              <a:defRPr sz="18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ct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1pPr>
      <a:lvl2pPr marL="0" marR="0" indent="0" algn="ct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2pPr>
      <a:lvl3pPr marL="0" marR="0" indent="0" algn="ct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3pPr>
      <a:lvl4pPr marL="0" marR="0" indent="0" algn="ct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4pPr>
      <a:lvl5pPr marL="0" marR="0" indent="0" algn="ct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5pPr>
      <a:lvl6pPr marL="0" marR="0" indent="0" algn="ct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6pPr>
      <a:lvl7pPr marL="0" marR="0" indent="0" algn="ct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7pPr>
      <a:lvl8pPr marL="0" marR="0" indent="0" algn="ct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8pPr>
      <a:lvl9pPr marL="0" marR="0" indent="0" algn="ct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7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9pPr>
    </p:titleStyle>
    <p:bodyStyle>
      <a:lvl1pPr marL="518465" marR="0" indent="-518465" algn="l" defTabSz="138257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ptos Display"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1pPr>
      <a:lvl2pPr marL="1185060" marR="0" indent="-493776" algn="l" defTabSz="138257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ptos Display"/>
        <a:buChar char="–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2pPr>
      <a:lvl3pPr marL="1843428" marR="0" indent="-460855" algn="l" defTabSz="138257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ptos Display"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3pPr>
      <a:lvl4pPr marL="2626885" marR="0" indent="-553028" algn="l" defTabSz="138257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ptos Display"/>
        <a:buChar char="–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4pPr>
      <a:lvl5pPr marL="3318173" marR="0" indent="-553029" algn="l" defTabSz="138257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ptos Display"/>
        <a:buChar char="»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5pPr>
      <a:lvl6pPr marL="4009459" marR="0" indent="-553027" algn="l" defTabSz="138257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ptos Display"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6pPr>
      <a:lvl7pPr marL="4700747" marR="0" indent="-553027" algn="l" defTabSz="138257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ptos Display"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7pPr>
      <a:lvl8pPr marL="5392032" marR="0" indent="-553027" algn="l" defTabSz="138257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ptos Display"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8pPr>
      <a:lvl9pPr marL="6083317" marR="0" indent="-553027" algn="l" defTabSz="1382572" rtl="0" latinLnBrk="0">
        <a:lnSpc>
          <a:spcPct val="100000"/>
        </a:lnSpc>
        <a:spcBef>
          <a:spcPts val="1100"/>
        </a:spcBef>
        <a:spcAft>
          <a:spcPts val="0"/>
        </a:spcAft>
        <a:buClrTx/>
        <a:buSzPct val="100000"/>
        <a:buFont typeface="Aptos Display"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Aptos Display"/>
        </a:defRPr>
      </a:lvl9pPr>
    </p:bodyStyle>
    <p:otherStyle>
      <a:lvl1pPr marL="0" marR="0" indent="0" algn="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1pPr>
      <a:lvl2pPr marL="0" marR="0" indent="0" algn="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2pPr>
      <a:lvl3pPr marL="0" marR="0" indent="0" algn="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3pPr>
      <a:lvl4pPr marL="0" marR="0" indent="0" algn="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4pPr>
      <a:lvl5pPr marL="0" marR="0" indent="0" algn="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5pPr>
      <a:lvl6pPr marL="0" marR="0" indent="0" algn="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6pPr>
      <a:lvl7pPr marL="0" marR="0" indent="0" algn="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7pPr>
      <a:lvl8pPr marL="0" marR="0" indent="0" algn="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8pPr>
      <a:lvl9pPr marL="0" marR="0" indent="0" algn="r" defTabSz="138257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ptos Display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16.tif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tif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tif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t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23.ti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5.tif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t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5.tif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30.tif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31.tif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32.tif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.tif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tif"/><Relationship Id="rId3" Type="http://schemas.openxmlformats.org/officeDocument/2006/relationships/image" Target="../media/image35.png"/><Relationship Id="rId7" Type="http://schemas.openxmlformats.org/officeDocument/2006/relationships/image" Target="../media/image39.ti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.tif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6.ti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43.ti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6.png"/><Relationship Id="rId5" Type="http://schemas.openxmlformats.org/officeDocument/2006/relationships/image" Target="../media/image45.tif"/><Relationship Id="rId4" Type="http://schemas.openxmlformats.org/officeDocument/2006/relationships/image" Target="../media/image44.t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10.tif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11.ti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" name="Group"/>
          <p:cNvGrpSpPr/>
          <p:nvPr/>
        </p:nvGrpSpPr>
        <p:grpSpPr>
          <a:xfrm>
            <a:off x="-6" y="8889998"/>
            <a:ext cx="15113008" cy="182834"/>
            <a:chOff x="-1" y="-1"/>
            <a:chExt cx="15113006" cy="182833"/>
          </a:xfrm>
        </p:grpSpPr>
        <p:sp>
          <p:nvSpPr>
            <p:cNvPr id="146" name="Rectangle"/>
            <p:cNvSpPr/>
            <p:nvPr/>
          </p:nvSpPr>
          <p:spPr>
            <a:xfrm>
              <a:off x="-2" y="-2"/>
              <a:ext cx="2159005" cy="182834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47" name="Rectangle"/>
            <p:cNvSpPr/>
            <p:nvPr/>
          </p:nvSpPr>
          <p:spPr>
            <a:xfrm>
              <a:off x="2158998" y="-2"/>
              <a:ext cx="2159006" cy="182834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48" name="Rectangle"/>
            <p:cNvSpPr/>
            <p:nvPr/>
          </p:nvSpPr>
          <p:spPr>
            <a:xfrm>
              <a:off x="4318000" y="-2"/>
              <a:ext cx="2159005" cy="182834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49" name="Rectangle"/>
            <p:cNvSpPr/>
            <p:nvPr/>
          </p:nvSpPr>
          <p:spPr>
            <a:xfrm>
              <a:off x="6476999" y="-2"/>
              <a:ext cx="2159006" cy="182834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50" name="Rectangle"/>
            <p:cNvSpPr/>
            <p:nvPr/>
          </p:nvSpPr>
          <p:spPr>
            <a:xfrm>
              <a:off x="8635998" y="-2"/>
              <a:ext cx="2159006" cy="182834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51" name="Rectangle"/>
            <p:cNvSpPr/>
            <p:nvPr/>
          </p:nvSpPr>
          <p:spPr>
            <a:xfrm>
              <a:off x="10794999" y="-2"/>
              <a:ext cx="2159005" cy="182834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52" name="Rectangle"/>
            <p:cNvSpPr/>
            <p:nvPr/>
          </p:nvSpPr>
          <p:spPr>
            <a:xfrm>
              <a:off x="12954000" y="-2"/>
              <a:ext cx="2159006" cy="182834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pic>
        <p:nvPicPr>
          <p:cNvPr id="15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4395" y="7073413"/>
            <a:ext cx="2715622" cy="1316224"/>
          </a:xfrm>
          <a:prstGeom prst="rect">
            <a:avLst/>
          </a:prstGeom>
          <a:ln w="12700">
            <a:miter lim="400000"/>
          </a:ln>
        </p:spPr>
      </p:pic>
      <p:sp>
        <p:nvSpPr>
          <p:cNvPr id="156" name="Título 1"/>
          <p:cNvSpPr txBox="1"/>
          <p:nvPr/>
        </p:nvSpPr>
        <p:spPr>
          <a:xfrm>
            <a:off x="1264678" y="1381738"/>
            <a:ext cx="10437769" cy="44059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spAutoFit/>
          </a:bodyPr>
          <a:lstStyle/>
          <a:p>
            <a:pPr defTabSz="1209038">
              <a:defRPr sz="8500" spc="-17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CRP EM RISCO</a:t>
            </a:r>
            <a:br/>
            <a:r>
              <a:rPr sz="4400" spc="0">
                <a:latin typeface="+mn-lt"/>
                <a:ea typeface="+mn-ea"/>
                <a:cs typeface="+mn-cs"/>
                <a:sym typeface="Aptos Display"/>
              </a:rPr>
              <a:t>O que o seu município deve fazer para implementar a Previdência Complementar</a:t>
            </a:r>
            <a:endParaRPr sz="5800" spc="-116"/>
          </a:p>
          <a:p>
            <a:pPr defTabSz="1209038">
              <a:defRPr sz="5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br>
              <a:rPr spc="-116"/>
            </a:br>
            <a:r>
              <a:rPr sz="2600"/>
              <a:t>SYLVIO EUGENIO</a:t>
            </a:r>
          </a:p>
          <a:p>
            <a:pPr defTabSz="1209038">
              <a:defRPr sz="2200">
                <a:solidFill>
                  <a:srgbClr val="FFFFFF"/>
                </a:solidFill>
              </a:defRPr>
            </a:pPr>
            <a:r>
              <a:t>Presidente da Prevcom</a:t>
            </a:r>
          </a:p>
        </p:txBody>
      </p:sp>
      <p:pic>
        <p:nvPicPr>
          <p:cNvPr id="157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4754" y="4751082"/>
            <a:ext cx="2374902" cy="202173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Rectangle"/>
          <p:cNvSpPr/>
          <p:nvPr/>
        </p:nvSpPr>
        <p:spPr>
          <a:xfrm>
            <a:off x="-1" y="283366"/>
            <a:ext cx="15113002" cy="850106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209038">
              <a:defRPr sz="2200"/>
            </a:pPr>
            <a:endParaRPr/>
          </a:p>
        </p:txBody>
      </p:sp>
      <p:pic>
        <p:nvPicPr>
          <p:cNvPr id="372" name="Image" descr="Image"/>
          <p:cNvPicPr>
            <a:picLocks noChangeAspect="1"/>
          </p:cNvPicPr>
          <p:nvPr/>
        </p:nvPicPr>
        <p:blipFill>
          <a:blip r:embed="rId2">
            <a:alphaModFix amt="80000"/>
          </a:blip>
          <a:stretch>
            <a:fillRect/>
          </a:stretch>
        </p:blipFill>
        <p:spPr>
          <a:xfrm flipH="1">
            <a:off x="0" y="0"/>
            <a:ext cx="15113000" cy="90678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80" name="Group"/>
          <p:cNvGrpSpPr/>
          <p:nvPr/>
        </p:nvGrpSpPr>
        <p:grpSpPr>
          <a:xfrm>
            <a:off x="-5" y="8919101"/>
            <a:ext cx="15113010" cy="157434"/>
            <a:chOff x="-1" y="0"/>
            <a:chExt cx="15113009" cy="157433"/>
          </a:xfrm>
        </p:grpSpPr>
        <p:sp>
          <p:nvSpPr>
            <p:cNvPr id="373" name="Rectangle"/>
            <p:cNvSpPr/>
            <p:nvPr/>
          </p:nvSpPr>
          <p:spPr>
            <a:xfrm>
              <a:off x="-2" y="-1"/>
              <a:ext cx="2159007" cy="157434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74" name="Rectangle"/>
            <p:cNvSpPr/>
            <p:nvPr/>
          </p:nvSpPr>
          <p:spPr>
            <a:xfrm>
              <a:off x="2158998" y="-1"/>
              <a:ext cx="2159007" cy="157434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75" name="Rectangle"/>
            <p:cNvSpPr/>
            <p:nvPr/>
          </p:nvSpPr>
          <p:spPr>
            <a:xfrm>
              <a:off x="4318000" y="-1"/>
              <a:ext cx="2159007" cy="157434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76" name="Rectangle"/>
            <p:cNvSpPr/>
            <p:nvPr/>
          </p:nvSpPr>
          <p:spPr>
            <a:xfrm>
              <a:off x="6476999" y="-1"/>
              <a:ext cx="2159006" cy="157434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77" name="Rectangle"/>
            <p:cNvSpPr/>
            <p:nvPr/>
          </p:nvSpPr>
          <p:spPr>
            <a:xfrm>
              <a:off x="8636000" y="-1"/>
              <a:ext cx="2159006" cy="157434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78" name="Rectangle"/>
            <p:cNvSpPr/>
            <p:nvPr/>
          </p:nvSpPr>
          <p:spPr>
            <a:xfrm>
              <a:off x="10795001" y="-1"/>
              <a:ext cx="2159005" cy="157434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79" name="Rectangle"/>
            <p:cNvSpPr/>
            <p:nvPr/>
          </p:nvSpPr>
          <p:spPr>
            <a:xfrm>
              <a:off x="12954003" y="-1"/>
              <a:ext cx="2159006" cy="157434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381" name="Título 1"/>
          <p:cNvSpPr txBox="1"/>
          <p:nvPr/>
        </p:nvSpPr>
        <p:spPr>
          <a:xfrm>
            <a:off x="-2855" y="5586059"/>
            <a:ext cx="15113002" cy="1780297"/>
          </a:xfrm>
          <a:prstGeom prst="rect">
            <a:avLst/>
          </a:prstGeom>
          <a:ln w="12700">
            <a:miter lim="400000"/>
          </a:ln>
          <a:effectLst>
            <a:outerShdw blurRad="38100" dist="23000" dir="5400000" rotWithShape="0">
              <a:srgbClr val="000000">
                <a:alpha val="2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 anchor="ctr">
            <a:normAutofit/>
          </a:bodyPr>
          <a:lstStyle>
            <a:lvl1pPr algn="ctr" defTabSz="1209038">
              <a:lnSpc>
                <a:spcPct val="90000"/>
              </a:lnSpc>
              <a:defRPr sz="10000" spc="-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RISCOS PARA O CRP</a:t>
            </a:r>
          </a:p>
        </p:txBody>
      </p:sp>
      <p:sp>
        <p:nvSpPr>
          <p:cNvPr id="382" name="SÃO PAULO/SP…"/>
          <p:cNvSpPr txBox="1"/>
          <p:nvPr/>
        </p:nvSpPr>
        <p:spPr>
          <a:xfrm>
            <a:off x="10995414" y="7882348"/>
            <a:ext cx="3732950" cy="673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b">
            <a:spAutoFit/>
          </a:bodyPr>
          <a:lstStyle/>
          <a:p>
            <a:pPr algn="r" defTabSz="1612011">
              <a:lnSpc>
                <a:spcPct val="110000"/>
              </a:lnSpc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JACAREÍ/SP</a:t>
            </a:r>
          </a:p>
          <a:p>
            <a:pPr algn="r" defTabSz="1612011">
              <a:lnSpc>
                <a:spcPct val="110000"/>
              </a:lnSpc>
              <a:defRPr sz="1200">
                <a:solidFill>
                  <a:srgbClr val="FFFFFF"/>
                </a:solidFill>
              </a:defRPr>
            </a:pPr>
            <a:r>
              <a:t>Débora Morf, da SSP-SP,</a:t>
            </a:r>
          </a:p>
          <a:p>
            <a:pPr algn="r" defTabSz="1612011">
              <a:lnSpc>
                <a:spcPct val="110000"/>
              </a:lnSpc>
              <a:defRPr sz="1200">
                <a:solidFill>
                  <a:srgbClr val="FFFFFF"/>
                </a:solidFill>
              </a:defRPr>
            </a:pPr>
            <a:r>
              <a:t>participante desde 2014</a:t>
            </a:r>
          </a:p>
        </p:txBody>
      </p:sp>
      <p:pic>
        <p:nvPicPr>
          <p:cNvPr id="38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39057" y="357433"/>
            <a:ext cx="2006603" cy="16721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385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86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87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88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89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90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91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393" name="PEA/PIA EM 2024"/>
          <p:cNvSpPr txBox="1"/>
          <p:nvPr/>
        </p:nvSpPr>
        <p:spPr>
          <a:xfrm>
            <a:off x="763847" y="761272"/>
            <a:ext cx="7082062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Obrigação constitucional</a:t>
            </a:r>
          </a:p>
        </p:txBody>
      </p:sp>
      <p:sp>
        <p:nvSpPr>
          <p:cNvPr id="394" name="CaixaDeTexto 2"/>
          <p:cNvSpPr txBox="1"/>
          <p:nvPr/>
        </p:nvSpPr>
        <p:spPr>
          <a:xfrm>
            <a:off x="1010441" y="1782833"/>
            <a:ext cx="8382001" cy="273621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>
              <a:lnSpc>
                <a:spcPct val="110000"/>
              </a:lnSpc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Art. 40, § 14</a:t>
            </a:r>
            <a:r>
              <a:rPr sz="3400">
                <a:latin typeface="+mn-lt"/>
                <a:ea typeface="+mn-ea"/>
                <a:cs typeface="+mn-cs"/>
                <a:sym typeface="Aptos Display"/>
              </a:rPr>
              <a:t> </a:t>
            </a:r>
            <a:endParaRPr sz="3400" u="sng"/>
          </a:p>
          <a:p>
            <a:pPr>
              <a:lnSpc>
                <a:spcPct val="110000"/>
              </a:lnSpc>
              <a:defRPr sz="2000">
                <a:solidFill>
                  <a:srgbClr val="FFFFFF"/>
                </a:solidFill>
              </a:defRPr>
            </a:pPr>
            <a:r>
              <a:t>A União, os Estados, o Distrito Federal e os Municípios instituirão, por lei de iniciativa do respectivo Poder Executivo, regime de previdência complementar para servidores públicos ocupantes de cargo efetivo, observado o limite máximo dos benefícios do Regime Geral de Previdência Social para o valor das aposentadorias e das pensões em regime próprio de previdência social, ressalvado o disposto no § 16.</a:t>
            </a:r>
          </a:p>
        </p:txBody>
      </p:sp>
      <p:pic>
        <p:nvPicPr>
          <p:cNvPr id="39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00000">
            <a:off x="10198879" y="2222163"/>
            <a:ext cx="3814401" cy="6571796"/>
          </a:xfrm>
          <a:prstGeom prst="rect">
            <a:avLst/>
          </a:prstGeom>
          <a:ln w="12700">
            <a:miter lim="400000"/>
          </a:ln>
        </p:spPr>
      </p:pic>
      <p:sp>
        <p:nvSpPr>
          <p:cNvPr id="39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7" y="8004492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11</a:t>
            </a:fld>
            <a:endParaRPr/>
          </a:p>
        </p:txBody>
      </p:sp>
      <p:sp>
        <p:nvSpPr>
          <p:cNvPr id="397" name="CaixaDeTexto 2"/>
          <p:cNvSpPr txBox="1"/>
          <p:nvPr/>
        </p:nvSpPr>
        <p:spPr>
          <a:xfrm>
            <a:off x="1010441" y="4827008"/>
            <a:ext cx="9398001" cy="32670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>
              <a:lnSpc>
                <a:spcPct val="110000"/>
              </a:lnSpc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Emenda Constitucional 103/19</a:t>
            </a:r>
            <a:endParaRPr sz="3400" u="sng"/>
          </a:p>
          <a:p>
            <a:pPr>
              <a:lnSpc>
                <a:spcPct val="110000"/>
              </a:lnSpc>
              <a:defRPr sz="2000">
                <a:solidFill>
                  <a:srgbClr val="FFFFFF"/>
                </a:solidFill>
              </a:defRPr>
            </a:pPr>
            <a:r>
              <a:t>Obrigatoriedade de implantação do Regime de Previdência Complementar (RPC)</a:t>
            </a:r>
          </a:p>
          <a:p>
            <a:pPr>
              <a:lnSpc>
                <a:spcPct val="110000"/>
              </a:lnSpc>
              <a:defRPr sz="1000">
                <a:solidFill>
                  <a:srgbClr val="FFFFFF"/>
                </a:solidFill>
              </a:defRPr>
            </a:pPr>
            <a:endParaRPr/>
          </a:p>
          <a:p>
            <a:pPr>
              <a:lnSpc>
                <a:spcPct val="110000"/>
              </a:lnSpc>
              <a:defRPr sz="2400">
                <a:solidFill>
                  <a:srgbClr val="FF00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PRAZOS VENCIDOS -  RISCO DE SUSPENSÃO DO CRP!</a:t>
            </a:r>
          </a:p>
          <a:p>
            <a:pPr>
              <a:lnSpc>
                <a:spcPct val="110000"/>
              </a:lnSpc>
              <a:defRPr sz="1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  <a:p>
            <a:pPr>
              <a:lnSpc>
                <a:spcPct val="110000"/>
              </a:lnSpc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MARÇO/2022: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Implantação do RPC por meio de Lei Complementar</a:t>
            </a:r>
          </a:p>
          <a:p>
            <a:pPr>
              <a:lnSpc>
                <a:spcPct val="110000"/>
              </a:lnSpc>
              <a:defRPr sz="1000">
                <a:solidFill>
                  <a:srgbClr val="FFFFFF"/>
                </a:solidFill>
              </a:defRPr>
            </a:pPr>
            <a:endParaRPr>
              <a:latin typeface="+mn-lt"/>
              <a:ea typeface="+mn-ea"/>
              <a:cs typeface="+mn-cs"/>
              <a:sym typeface="Aptos Display"/>
            </a:endParaRPr>
          </a:p>
          <a:p>
            <a:pPr>
              <a:lnSpc>
                <a:spcPct val="110000"/>
              </a:lnSpc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JUNHO/2022: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Convênio de adesão a plano de benefício de Entidade de Previdência Complementar autorizado pela Superintendência de Previdência Complementar - Previc, caso haja ingresso de servidores no RPPS com remuneração acima do Teto do INSS</a:t>
            </a:r>
          </a:p>
        </p:txBody>
      </p:sp>
      <p:pic>
        <p:nvPicPr>
          <p:cNvPr id="39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7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400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01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02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03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04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05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06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408" name="PEA/PIA EM 2024"/>
          <p:cNvSpPr txBox="1"/>
          <p:nvPr/>
        </p:nvSpPr>
        <p:spPr>
          <a:xfrm>
            <a:off x="763847" y="761272"/>
            <a:ext cx="11178476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O RPC é requisito obrigatório para o CRP</a:t>
            </a:r>
          </a:p>
        </p:txBody>
      </p:sp>
      <p:sp>
        <p:nvSpPr>
          <p:cNvPr id="40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12</a:t>
            </a:fld>
            <a:endParaRPr/>
          </a:p>
        </p:txBody>
      </p:sp>
      <p:pic>
        <p:nvPicPr>
          <p:cNvPr id="41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412" name="Título 1"/>
          <p:cNvSpPr txBox="1"/>
          <p:nvPr/>
        </p:nvSpPr>
        <p:spPr>
          <a:xfrm>
            <a:off x="1270142" y="2162582"/>
            <a:ext cx="5412046" cy="59725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Dos 22 critérios exigidos,</a:t>
            </a:r>
          </a:p>
          <a:p>
            <a:pPr defTabSz="713330">
              <a:defRPr sz="3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2 são exclusivos do RPC:</a:t>
            </a:r>
          </a:p>
          <a:p>
            <a:pPr defTabSz="713330">
              <a:defRPr sz="3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  <a:p>
            <a:pPr defTabSz="713330">
              <a:defRPr sz="4000">
                <a:solidFill>
                  <a:srgbClr val="439757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Aprovação da Lei</a:t>
            </a:r>
          </a:p>
          <a:p>
            <a:pPr defTabSz="713330">
              <a:defRPr sz="4000">
                <a:solidFill>
                  <a:srgbClr val="439757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  <a:p>
            <a:pPr defTabSz="713330">
              <a:defRPr sz="4000">
                <a:solidFill>
                  <a:srgbClr val="439757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Aprovação e</a:t>
            </a:r>
          </a:p>
          <a:p>
            <a:pPr defTabSz="713330">
              <a:defRPr sz="4000">
                <a:solidFill>
                  <a:srgbClr val="439757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operacionalização</a:t>
            </a:r>
            <a:br/>
            <a:r>
              <a:t>do convênio</a:t>
            </a:r>
            <a:br/>
            <a:r>
              <a:t>de adesão</a:t>
            </a:r>
          </a:p>
        </p:txBody>
      </p:sp>
      <p:pic>
        <p:nvPicPr>
          <p:cNvPr id="413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6381" y="3919809"/>
            <a:ext cx="6057235" cy="2166087"/>
          </a:xfrm>
          <a:prstGeom prst="rect">
            <a:avLst/>
          </a:prstGeom>
          <a:ln w="12700">
            <a:miter lim="400000"/>
          </a:ln>
        </p:spPr>
      </p:pic>
      <p:sp>
        <p:nvSpPr>
          <p:cNvPr id="414" name="CaixaDeTexto 1"/>
          <p:cNvSpPr txBox="1"/>
          <p:nvPr/>
        </p:nvSpPr>
        <p:spPr>
          <a:xfrm>
            <a:off x="9973781" y="3340236"/>
            <a:ext cx="1617471" cy="4089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000">
                <a:solidFill>
                  <a:srgbClr val="EDEDED"/>
                </a:solidFill>
              </a:defRPr>
            </a:lvl1pPr>
          </a:lstStyle>
          <a:p>
            <a:r>
              <a:t>Tela CADPREV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6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" y="-6088"/>
            <a:ext cx="15113005" cy="9067804"/>
          </a:xfrm>
          <a:prstGeom prst="rect">
            <a:avLst/>
          </a:prstGeom>
          <a:ln w="12700">
            <a:miter lim="400000"/>
          </a:ln>
        </p:spPr>
      </p:pic>
      <p:sp>
        <p:nvSpPr>
          <p:cNvPr id="417" name="Rectangle"/>
          <p:cNvSpPr/>
          <p:nvPr/>
        </p:nvSpPr>
        <p:spPr>
          <a:xfrm>
            <a:off x="0" y="-1"/>
            <a:ext cx="15113000" cy="527095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100000">
                <a:srgbClr val="000000"/>
              </a:gs>
            </a:gsLst>
            <a:lin ang="16200000"/>
          </a:gra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41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7" y="8004492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13</a:t>
            </a:fld>
            <a:endParaRPr/>
          </a:p>
        </p:txBody>
      </p:sp>
      <p:sp>
        <p:nvSpPr>
          <p:cNvPr id="419" name="PIRÂMIDE ETÁRIA NO BRASIL"/>
          <p:cNvSpPr txBox="1"/>
          <p:nvPr/>
        </p:nvSpPr>
        <p:spPr>
          <a:xfrm>
            <a:off x="2273756" y="2507488"/>
            <a:ext cx="3440948" cy="682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90000"/>
              </a:lnSpc>
              <a:defRPr sz="3800" spc="1">
                <a:solidFill>
                  <a:srgbClr val="FFFFFF"/>
                </a:solidFill>
              </a:defRPr>
            </a:lvl1pPr>
          </a:lstStyle>
          <a:p>
            <a:r>
              <a:t>Sem lei aprovada</a:t>
            </a:r>
          </a:p>
        </p:txBody>
      </p:sp>
      <p:sp>
        <p:nvSpPr>
          <p:cNvPr id="420" name="PIRÂMIDE ETÁRIA NO BRASIL"/>
          <p:cNvSpPr txBox="1"/>
          <p:nvPr/>
        </p:nvSpPr>
        <p:spPr>
          <a:xfrm>
            <a:off x="2273756" y="3559259"/>
            <a:ext cx="5537932" cy="1219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/>
          <a:p>
            <a:pPr>
              <a:lnSpc>
                <a:spcPct val="90000"/>
              </a:lnSpc>
              <a:defRPr sz="3800" spc="1">
                <a:solidFill>
                  <a:srgbClr val="FFFFFF"/>
                </a:solidFill>
              </a:defRPr>
            </a:pPr>
            <a:r>
              <a:t>Com lei, mas sem</a:t>
            </a:r>
          </a:p>
          <a:p>
            <a:pPr>
              <a:lnSpc>
                <a:spcPct val="90000"/>
              </a:lnSpc>
              <a:defRPr sz="3800" spc="1">
                <a:solidFill>
                  <a:srgbClr val="FFFFFF"/>
                </a:solidFill>
              </a:defRPr>
            </a:pPr>
            <a:r>
              <a:t>entidade gestora contratada</a:t>
            </a:r>
          </a:p>
        </p:txBody>
      </p:sp>
      <p:sp>
        <p:nvSpPr>
          <p:cNvPr id="421" name="PIRÂMIDE ETÁRIA NO BRASIL"/>
          <p:cNvSpPr txBox="1"/>
          <p:nvPr/>
        </p:nvSpPr>
        <p:spPr>
          <a:xfrm>
            <a:off x="2273756" y="5116722"/>
            <a:ext cx="5835315" cy="1219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/>
          <a:p>
            <a:pPr>
              <a:lnSpc>
                <a:spcPct val="90000"/>
              </a:lnSpc>
              <a:defRPr sz="3800" spc="1">
                <a:solidFill>
                  <a:srgbClr val="FFFFFF"/>
                </a:solidFill>
              </a:defRPr>
            </a:pPr>
            <a:r>
              <a:t>Com EFPC contratada,</a:t>
            </a:r>
          </a:p>
          <a:p>
            <a:pPr>
              <a:lnSpc>
                <a:spcPct val="90000"/>
              </a:lnSpc>
              <a:defRPr sz="3800" spc="1">
                <a:solidFill>
                  <a:srgbClr val="FFFFFF"/>
                </a:solidFill>
              </a:defRPr>
            </a:pPr>
            <a:r>
              <a:t>porém não operacionalizados</a:t>
            </a:r>
          </a:p>
        </p:txBody>
      </p:sp>
      <p:sp>
        <p:nvSpPr>
          <p:cNvPr id="422" name="PEA…"/>
          <p:cNvSpPr txBox="1"/>
          <p:nvPr/>
        </p:nvSpPr>
        <p:spPr>
          <a:xfrm>
            <a:off x="1073237" y="1530000"/>
            <a:ext cx="1047533" cy="1952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12000" spc="-239">
                <a:solidFill>
                  <a:srgbClr val="EA3323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1</a:t>
            </a:r>
          </a:p>
        </p:txBody>
      </p:sp>
      <p:sp>
        <p:nvSpPr>
          <p:cNvPr id="423" name="PEA…"/>
          <p:cNvSpPr txBox="1"/>
          <p:nvPr/>
        </p:nvSpPr>
        <p:spPr>
          <a:xfrm>
            <a:off x="1073237" y="3130349"/>
            <a:ext cx="1047533" cy="1952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12000" spc="-239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2</a:t>
            </a:r>
          </a:p>
        </p:txBody>
      </p:sp>
      <p:sp>
        <p:nvSpPr>
          <p:cNvPr id="424" name="PEA…"/>
          <p:cNvSpPr txBox="1"/>
          <p:nvPr/>
        </p:nvSpPr>
        <p:spPr>
          <a:xfrm>
            <a:off x="1073237" y="4733509"/>
            <a:ext cx="1047533" cy="1952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12000" spc="-239">
                <a:solidFill>
                  <a:srgbClr val="50B19E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3</a:t>
            </a:r>
          </a:p>
        </p:txBody>
      </p:sp>
      <p:grpSp>
        <p:nvGrpSpPr>
          <p:cNvPr id="432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425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26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27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28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29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30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31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433" name="PEA/PIA EM 2024"/>
          <p:cNvSpPr txBox="1"/>
          <p:nvPr/>
        </p:nvSpPr>
        <p:spPr>
          <a:xfrm>
            <a:off x="763848" y="761272"/>
            <a:ext cx="7218797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Situações dos municípios</a:t>
            </a:r>
          </a:p>
        </p:txBody>
      </p:sp>
      <p:sp>
        <p:nvSpPr>
          <p:cNvPr id="434" name="PIRÂMIDE ETÁRIA NO BRASIL"/>
          <p:cNvSpPr txBox="1"/>
          <p:nvPr/>
        </p:nvSpPr>
        <p:spPr>
          <a:xfrm>
            <a:off x="2273756" y="6729345"/>
            <a:ext cx="4698638" cy="1219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/>
          <a:p>
            <a:pPr>
              <a:lnSpc>
                <a:spcPct val="90000"/>
              </a:lnSpc>
              <a:defRPr sz="3800" spc="1">
                <a:solidFill>
                  <a:srgbClr val="FFFFFF"/>
                </a:solidFill>
              </a:defRPr>
            </a:pPr>
            <a:r>
              <a:t>Com EFPC contratada -</a:t>
            </a:r>
          </a:p>
          <a:p>
            <a:pPr>
              <a:lnSpc>
                <a:spcPct val="90000"/>
              </a:lnSpc>
              <a:defRPr sz="3800" spc="1">
                <a:solidFill>
                  <a:srgbClr val="FFFFFF"/>
                </a:solidFill>
              </a:defRPr>
            </a:pPr>
            <a:r>
              <a:t>transferência de gestão</a:t>
            </a:r>
          </a:p>
        </p:txBody>
      </p:sp>
      <p:sp>
        <p:nvSpPr>
          <p:cNvPr id="435" name="PEA…"/>
          <p:cNvSpPr txBox="1"/>
          <p:nvPr/>
        </p:nvSpPr>
        <p:spPr>
          <a:xfrm>
            <a:off x="1073237" y="6346133"/>
            <a:ext cx="1047533" cy="1952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12000" spc="-239">
                <a:solidFill>
                  <a:srgbClr val="306FB5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4</a:t>
            </a:r>
          </a:p>
        </p:txBody>
      </p:sp>
      <p:pic>
        <p:nvPicPr>
          <p:cNvPr id="43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3910" y="8000999"/>
            <a:ext cx="576495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14</a:t>
            </a:fld>
            <a:endParaRPr/>
          </a:p>
        </p:txBody>
      </p:sp>
      <p:sp>
        <p:nvSpPr>
          <p:cNvPr id="439" name="Prospecção dos RPs…"/>
          <p:cNvSpPr txBox="1"/>
          <p:nvPr/>
        </p:nvSpPr>
        <p:spPr>
          <a:xfrm>
            <a:off x="1014144" y="1778593"/>
            <a:ext cx="11689761" cy="971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/>
          <a:p>
            <a:pPr defTabSz="457200">
              <a:defRPr sz="3400" spc="-68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Implementação do RPC pelos entes - Brasil</a:t>
            </a:r>
            <a:br/>
            <a:r>
              <a:rPr sz="22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Emenda 103/19</a:t>
            </a:r>
          </a:p>
        </p:txBody>
      </p:sp>
      <p:sp>
        <p:nvSpPr>
          <p:cNvPr id="440" name="Prospecção dos RPs…"/>
          <p:cNvSpPr txBox="1"/>
          <p:nvPr/>
        </p:nvSpPr>
        <p:spPr>
          <a:xfrm>
            <a:off x="8340255" y="8168839"/>
            <a:ext cx="5715010" cy="311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 anchor="b">
            <a:spAutoFit/>
          </a:bodyPr>
          <a:lstStyle/>
          <a:p>
            <a:pPr algn="r" defTabSz="457200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Fonte: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Secretaria de Regime Próprio e Complementar – fevereiro/2026</a:t>
            </a:r>
          </a:p>
        </p:txBody>
      </p:sp>
      <p:sp>
        <p:nvSpPr>
          <p:cNvPr id="441" name="Prospecção dos RPs…"/>
          <p:cNvSpPr txBox="1"/>
          <p:nvPr/>
        </p:nvSpPr>
        <p:spPr>
          <a:xfrm>
            <a:off x="7737123" y="3737226"/>
            <a:ext cx="3305564" cy="1758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10800" spc="-215">
                <a:solidFill>
                  <a:srgbClr val="439556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2025</a:t>
            </a:r>
          </a:p>
        </p:txBody>
      </p:sp>
      <p:sp>
        <p:nvSpPr>
          <p:cNvPr id="442" name="Prospecção dos RPs…"/>
          <p:cNvSpPr txBox="1"/>
          <p:nvPr/>
        </p:nvSpPr>
        <p:spPr>
          <a:xfrm>
            <a:off x="7984318" y="5246439"/>
            <a:ext cx="2811171" cy="742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4200" spc="-84">
                <a:solidFill>
                  <a:srgbClr val="439556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(95%)</a:t>
            </a:r>
          </a:p>
        </p:txBody>
      </p:sp>
      <p:sp>
        <p:nvSpPr>
          <p:cNvPr id="443" name="Prospecção dos RPs…"/>
          <p:cNvSpPr txBox="1"/>
          <p:nvPr/>
        </p:nvSpPr>
        <p:spPr>
          <a:xfrm>
            <a:off x="8135718" y="3615685"/>
            <a:ext cx="2229530" cy="412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defTabSz="457200">
              <a:lnSpc>
                <a:spcPct val="90000"/>
              </a:lnSpc>
              <a:defRPr sz="2000" spc="-39">
                <a:solidFill>
                  <a:srgbClr val="FFFFFF"/>
                </a:solidFill>
              </a:defRPr>
            </a:lvl1pPr>
          </a:lstStyle>
          <a:p>
            <a:r>
              <a:t>Destes,</a:t>
            </a:r>
          </a:p>
        </p:txBody>
      </p:sp>
      <p:sp>
        <p:nvSpPr>
          <p:cNvPr id="444" name="Prospecção dos RPs…"/>
          <p:cNvSpPr txBox="1"/>
          <p:nvPr/>
        </p:nvSpPr>
        <p:spPr>
          <a:xfrm>
            <a:off x="8275139" y="6066952"/>
            <a:ext cx="2229529" cy="984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lnSpc>
                <a:spcPct val="90000"/>
              </a:lnSpc>
              <a:defRPr sz="2000" spc="-39">
                <a:solidFill>
                  <a:srgbClr val="FFFFFF"/>
                </a:solidFill>
              </a:defRPr>
            </a:lvl1pPr>
          </a:lstStyle>
          <a:p>
            <a:r>
              <a:t>já têm a lei da Previdência Complementar</a:t>
            </a:r>
          </a:p>
        </p:txBody>
      </p:sp>
      <p:sp>
        <p:nvSpPr>
          <p:cNvPr id="445" name="Prospecção dos RPs…"/>
          <p:cNvSpPr txBox="1"/>
          <p:nvPr/>
        </p:nvSpPr>
        <p:spPr>
          <a:xfrm>
            <a:off x="11274621" y="3737226"/>
            <a:ext cx="2811170" cy="1758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10800" spc="-215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889</a:t>
            </a:r>
          </a:p>
        </p:txBody>
      </p:sp>
      <p:sp>
        <p:nvSpPr>
          <p:cNvPr id="446" name="Prospecção dos RPs…"/>
          <p:cNvSpPr txBox="1"/>
          <p:nvPr/>
        </p:nvSpPr>
        <p:spPr>
          <a:xfrm>
            <a:off x="11274621" y="5246439"/>
            <a:ext cx="2811170" cy="742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4200" spc="-84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(44%)</a:t>
            </a:r>
          </a:p>
        </p:txBody>
      </p:sp>
      <p:sp>
        <p:nvSpPr>
          <p:cNvPr id="447" name="Prospecção dos RPs…"/>
          <p:cNvSpPr txBox="1"/>
          <p:nvPr/>
        </p:nvSpPr>
        <p:spPr>
          <a:xfrm>
            <a:off x="11808830" y="6066952"/>
            <a:ext cx="1742752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lnSpc>
                <a:spcPct val="90000"/>
              </a:lnSpc>
              <a:defRPr sz="2000" spc="-39">
                <a:solidFill>
                  <a:srgbClr val="FFFFFF"/>
                </a:solidFill>
              </a:defRPr>
            </a:lvl1pPr>
          </a:lstStyle>
          <a:p>
            <a:r>
              <a:t>já têm entidade gestora</a:t>
            </a:r>
          </a:p>
        </p:txBody>
      </p:sp>
      <p:pic>
        <p:nvPicPr>
          <p:cNvPr id="44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6740" y="5759432"/>
            <a:ext cx="1742753" cy="409175"/>
          </a:xfrm>
          <a:prstGeom prst="rect">
            <a:avLst/>
          </a:prstGeom>
          <a:ln w="12700">
            <a:miter lim="400000"/>
          </a:ln>
        </p:spPr>
      </p:pic>
      <p:pic>
        <p:nvPicPr>
          <p:cNvPr id="44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9594" y="3454174"/>
            <a:ext cx="1818401" cy="70354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457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450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51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52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53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54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55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56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458" name="PEA/PIA EM 2024"/>
          <p:cNvSpPr txBox="1"/>
          <p:nvPr/>
        </p:nvSpPr>
        <p:spPr>
          <a:xfrm>
            <a:off x="763847" y="761272"/>
            <a:ext cx="6642263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Panorama do segmento</a:t>
            </a:r>
          </a:p>
        </p:txBody>
      </p:sp>
      <p:pic>
        <p:nvPicPr>
          <p:cNvPr id="459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0123" y="2337485"/>
            <a:ext cx="5995047" cy="6130710"/>
          </a:xfrm>
          <a:prstGeom prst="rect">
            <a:avLst/>
          </a:prstGeom>
          <a:ln w="12700">
            <a:miter lim="400000"/>
          </a:ln>
        </p:spPr>
      </p:pic>
      <p:sp>
        <p:nvSpPr>
          <p:cNvPr id="460" name="Prospecção dos RPs…"/>
          <p:cNvSpPr txBox="1"/>
          <p:nvPr/>
        </p:nvSpPr>
        <p:spPr>
          <a:xfrm>
            <a:off x="2736096" y="3569923"/>
            <a:ext cx="4695823" cy="2076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12800" spc="-256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2131</a:t>
            </a:r>
          </a:p>
        </p:txBody>
      </p:sp>
      <p:sp>
        <p:nvSpPr>
          <p:cNvPr id="461" name="Prospecção dos RPs…"/>
          <p:cNvSpPr txBox="1"/>
          <p:nvPr/>
        </p:nvSpPr>
        <p:spPr>
          <a:xfrm>
            <a:off x="3301723" y="5319760"/>
            <a:ext cx="3564568" cy="666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/>
          <a:p>
            <a:pPr algn="ctr" defTabSz="457200">
              <a:lnSpc>
                <a:spcPct val="80000"/>
              </a:lnSpc>
              <a:defRPr sz="2000" spc="-39">
                <a:latin typeface="Aptos Bold"/>
                <a:ea typeface="Aptos Bold"/>
                <a:cs typeface="Aptos Bold"/>
                <a:sym typeface="Aptos Bold"/>
              </a:defRPr>
            </a:pPr>
            <a:r>
              <a:t>MUNICÍPIOS</a:t>
            </a:r>
          </a:p>
          <a:p>
            <a:pPr algn="ctr" defTabSz="457200">
              <a:lnSpc>
                <a:spcPct val="80000"/>
              </a:lnSpc>
              <a:defRPr sz="2000" spc="-39"/>
            </a:pPr>
            <a:r>
              <a:t>possuem RPPS</a:t>
            </a:r>
          </a:p>
        </p:txBody>
      </p:sp>
      <p:sp>
        <p:nvSpPr>
          <p:cNvPr id="462" name="Prospecção dos RPs…"/>
          <p:cNvSpPr txBox="1"/>
          <p:nvPr/>
        </p:nvSpPr>
        <p:spPr>
          <a:xfrm>
            <a:off x="11565441" y="3615685"/>
            <a:ext cx="2229529" cy="412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lnSpc>
                <a:spcPct val="90000"/>
              </a:lnSpc>
              <a:defRPr sz="2000" spc="-39">
                <a:solidFill>
                  <a:srgbClr val="FFFFFF"/>
                </a:solidFill>
              </a:defRPr>
            </a:lvl1pPr>
          </a:lstStyle>
          <a:p>
            <a:r>
              <a:t>Entre eles,</a:t>
            </a:r>
          </a:p>
        </p:txBody>
      </p:sp>
      <p:sp>
        <p:nvSpPr>
          <p:cNvPr id="463" name="Prospecção dos RPs…"/>
          <p:cNvSpPr txBox="1"/>
          <p:nvPr/>
        </p:nvSpPr>
        <p:spPr>
          <a:xfrm>
            <a:off x="10897923" y="6832861"/>
            <a:ext cx="3564564" cy="47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2400" spc="-48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apenas 384 deles (43%)</a:t>
            </a:r>
          </a:p>
        </p:txBody>
      </p:sp>
      <p:sp>
        <p:nvSpPr>
          <p:cNvPr id="464" name="Prospecção dos RPs…"/>
          <p:cNvSpPr txBox="1"/>
          <p:nvPr/>
        </p:nvSpPr>
        <p:spPr>
          <a:xfrm>
            <a:off x="11161338" y="7229319"/>
            <a:ext cx="3037736" cy="412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lnSpc>
                <a:spcPct val="90000"/>
              </a:lnSpc>
              <a:defRPr sz="2000" spc="-39">
                <a:solidFill>
                  <a:srgbClr val="FFFFFF"/>
                </a:solidFill>
              </a:defRPr>
            </a:lvl1pPr>
          </a:lstStyle>
          <a:p>
            <a:r>
              <a:t>estão operacionalizados</a:t>
            </a:r>
          </a:p>
        </p:txBody>
      </p:sp>
      <p:pic>
        <p:nvPicPr>
          <p:cNvPr id="465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3909" y="8000999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15</a:t>
            </a:fld>
            <a:endParaRPr/>
          </a:p>
        </p:txBody>
      </p:sp>
      <p:sp>
        <p:nvSpPr>
          <p:cNvPr id="468" name="Prospecção dos RPs…"/>
          <p:cNvSpPr txBox="1"/>
          <p:nvPr/>
        </p:nvSpPr>
        <p:spPr>
          <a:xfrm>
            <a:off x="1014144" y="1778593"/>
            <a:ext cx="11689761" cy="971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/>
          <a:p>
            <a:pPr defTabSz="457200">
              <a:defRPr sz="3400" spc="-68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Implementação do RPC pelos entes - Estado de SP</a:t>
            </a:r>
            <a:br/>
            <a:r>
              <a:rPr sz="2200" spc="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Emenda 103/19</a:t>
            </a:r>
          </a:p>
        </p:txBody>
      </p:sp>
      <p:sp>
        <p:nvSpPr>
          <p:cNvPr id="469" name="Prospecção dos RPs…"/>
          <p:cNvSpPr txBox="1"/>
          <p:nvPr/>
        </p:nvSpPr>
        <p:spPr>
          <a:xfrm>
            <a:off x="8340255" y="8168839"/>
            <a:ext cx="5715010" cy="311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 anchor="b">
            <a:spAutoFit/>
          </a:bodyPr>
          <a:lstStyle/>
          <a:p>
            <a:pPr algn="r" defTabSz="457200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Fonte: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Secretaria de Regime Próprio e Complementar – fevereiro/2026</a:t>
            </a:r>
          </a:p>
        </p:txBody>
      </p:sp>
      <p:grpSp>
        <p:nvGrpSpPr>
          <p:cNvPr id="477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470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71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72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73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74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75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76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478" name="PEA/PIA EM 2024"/>
          <p:cNvSpPr txBox="1"/>
          <p:nvPr/>
        </p:nvSpPr>
        <p:spPr>
          <a:xfrm>
            <a:off x="763847" y="761272"/>
            <a:ext cx="6642263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Panorama do segmento</a:t>
            </a:r>
          </a:p>
        </p:txBody>
      </p:sp>
      <p:pic>
        <p:nvPicPr>
          <p:cNvPr id="47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764" y="2937692"/>
            <a:ext cx="7101111" cy="4686048"/>
          </a:xfrm>
          <a:prstGeom prst="rect">
            <a:avLst/>
          </a:prstGeom>
          <a:ln w="12700">
            <a:miter lim="400000"/>
          </a:ln>
        </p:spPr>
      </p:pic>
      <p:sp>
        <p:nvSpPr>
          <p:cNvPr id="480" name="Prospecção dos RPs…"/>
          <p:cNvSpPr txBox="1"/>
          <p:nvPr/>
        </p:nvSpPr>
        <p:spPr>
          <a:xfrm>
            <a:off x="7737123" y="3737226"/>
            <a:ext cx="3305564" cy="1758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10800" spc="-215">
                <a:solidFill>
                  <a:srgbClr val="439556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220</a:t>
            </a:r>
          </a:p>
        </p:txBody>
      </p:sp>
      <p:sp>
        <p:nvSpPr>
          <p:cNvPr id="481" name="Prospecção dos RPs…"/>
          <p:cNvSpPr txBox="1"/>
          <p:nvPr/>
        </p:nvSpPr>
        <p:spPr>
          <a:xfrm>
            <a:off x="7984318" y="5246439"/>
            <a:ext cx="2811171" cy="742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4200" spc="-84">
                <a:solidFill>
                  <a:srgbClr val="439556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(99,5%)</a:t>
            </a:r>
          </a:p>
        </p:txBody>
      </p:sp>
      <p:sp>
        <p:nvSpPr>
          <p:cNvPr id="482" name="Prospecção dos RPs…"/>
          <p:cNvSpPr txBox="1"/>
          <p:nvPr/>
        </p:nvSpPr>
        <p:spPr>
          <a:xfrm>
            <a:off x="8135718" y="3615685"/>
            <a:ext cx="2229530" cy="412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defTabSz="457200">
              <a:lnSpc>
                <a:spcPct val="90000"/>
              </a:lnSpc>
              <a:defRPr sz="2000" spc="-39">
                <a:solidFill>
                  <a:srgbClr val="FFFFFF"/>
                </a:solidFill>
              </a:defRPr>
            </a:lvl1pPr>
          </a:lstStyle>
          <a:p>
            <a:r>
              <a:t>Destes,</a:t>
            </a:r>
          </a:p>
        </p:txBody>
      </p:sp>
      <p:sp>
        <p:nvSpPr>
          <p:cNvPr id="483" name="Prospecção dos RPs…"/>
          <p:cNvSpPr txBox="1"/>
          <p:nvPr/>
        </p:nvSpPr>
        <p:spPr>
          <a:xfrm>
            <a:off x="8275139" y="6066952"/>
            <a:ext cx="2229529" cy="984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lnSpc>
                <a:spcPct val="90000"/>
              </a:lnSpc>
              <a:defRPr sz="2000" spc="-39">
                <a:solidFill>
                  <a:srgbClr val="FFFFFF"/>
                </a:solidFill>
              </a:defRPr>
            </a:lvl1pPr>
          </a:lstStyle>
          <a:p>
            <a:r>
              <a:t>já têm a lei da Previdência Complementar</a:t>
            </a:r>
          </a:p>
        </p:txBody>
      </p:sp>
      <p:sp>
        <p:nvSpPr>
          <p:cNvPr id="484" name="Prospecção dos RPs…"/>
          <p:cNvSpPr txBox="1"/>
          <p:nvPr/>
        </p:nvSpPr>
        <p:spPr>
          <a:xfrm>
            <a:off x="11274621" y="3737226"/>
            <a:ext cx="2811170" cy="1758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10800" spc="-215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128</a:t>
            </a:r>
          </a:p>
        </p:txBody>
      </p:sp>
      <p:sp>
        <p:nvSpPr>
          <p:cNvPr id="485" name="Prospecção dos RPs…"/>
          <p:cNvSpPr txBox="1"/>
          <p:nvPr/>
        </p:nvSpPr>
        <p:spPr>
          <a:xfrm>
            <a:off x="11274621" y="5246439"/>
            <a:ext cx="2811170" cy="7429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4200" spc="-84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(58%)</a:t>
            </a:r>
          </a:p>
        </p:txBody>
      </p:sp>
      <p:pic>
        <p:nvPicPr>
          <p:cNvPr id="48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6740" y="5759432"/>
            <a:ext cx="1742753" cy="409175"/>
          </a:xfrm>
          <a:prstGeom prst="rect">
            <a:avLst/>
          </a:prstGeom>
          <a:ln w="12700">
            <a:miter lim="400000"/>
          </a:ln>
        </p:spPr>
      </p:pic>
      <p:pic>
        <p:nvPicPr>
          <p:cNvPr id="487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2294" y="3593874"/>
            <a:ext cx="1818401" cy="703544"/>
          </a:xfrm>
          <a:prstGeom prst="rect">
            <a:avLst/>
          </a:prstGeom>
          <a:ln w="12700">
            <a:miter lim="400000"/>
          </a:ln>
        </p:spPr>
      </p:pic>
      <p:sp>
        <p:nvSpPr>
          <p:cNvPr id="488" name="Prospecção dos RPs…"/>
          <p:cNvSpPr txBox="1"/>
          <p:nvPr/>
        </p:nvSpPr>
        <p:spPr>
          <a:xfrm>
            <a:off x="2316996" y="3569923"/>
            <a:ext cx="4695823" cy="2076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12800" spc="-256"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221</a:t>
            </a:r>
          </a:p>
        </p:txBody>
      </p:sp>
      <p:sp>
        <p:nvSpPr>
          <p:cNvPr id="489" name="Prospecção dos RPs…"/>
          <p:cNvSpPr txBox="1"/>
          <p:nvPr/>
        </p:nvSpPr>
        <p:spPr>
          <a:xfrm>
            <a:off x="2214490" y="5319760"/>
            <a:ext cx="3564568" cy="666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/>
          <a:p>
            <a:pPr algn="r" defTabSz="457200">
              <a:lnSpc>
                <a:spcPct val="80000"/>
              </a:lnSpc>
              <a:defRPr sz="2000" spc="-39">
                <a:latin typeface="Aptos Bold"/>
                <a:ea typeface="Aptos Bold"/>
                <a:cs typeface="Aptos Bold"/>
                <a:sym typeface="Aptos Bold"/>
              </a:defRPr>
            </a:pPr>
            <a:r>
              <a:t>MUNICÍPIOS</a:t>
            </a:r>
          </a:p>
          <a:p>
            <a:pPr algn="r" defTabSz="457200">
              <a:lnSpc>
                <a:spcPct val="80000"/>
              </a:lnSpc>
              <a:defRPr sz="2000" spc="-39"/>
            </a:pPr>
            <a:r>
              <a:t>possuem RPPS</a:t>
            </a:r>
          </a:p>
        </p:txBody>
      </p:sp>
      <p:sp>
        <p:nvSpPr>
          <p:cNvPr id="490" name="Prospecção dos RPs…"/>
          <p:cNvSpPr txBox="1"/>
          <p:nvPr/>
        </p:nvSpPr>
        <p:spPr>
          <a:xfrm>
            <a:off x="11565441" y="3615685"/>
            <a:ext cx="2229529" cy="412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lnSpc>
                <a:spcPct val="90000"/>
              </a:lnSpc>
              <a:defRPr sz="2000" spc="-39">
                <a:solidFill>
                  <a:srgbClr val="FFFFFF"/>
                </a:solidFill>
              </a:defRPr>
            </a:lvl1pPr>
          </a:lstStyle>
          <a:p>
            <a:r>
              <a:t>Entre eles,</a:t>
            </a:r>
          </a:p>
        </p:txBody>
      </p:sp>
      <p:sp>
        <p:nvSpPr>
          <p:cNvPr id="491" name="Prospecção dos RPs…"/>
          <p:cNvSpPr txBox="1"/>
          <p:nvPr/>
        </p:nvSpPr>
        <p:spPr>
          <a:xfrm>
            <a:off x="11808830" y="6066952"/>
            <a:ext cx="1742752" cy="698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lnSpc>
                <a:spcPct val="90000"/>
              </a:lnSpc>
              <a:defRPr sz="2000" spc="-39">
                <a:solidFill>
                  <a:srgbClr val="FFFFFF"/>
                </a:solidFill>
              </a:defRPr>
            </a:lvl1pPr>
          </a:lstStyle>
          <a:p>
            <a:r>
              <a:t>já têm entidade gestora</a:t>
            </a:r>
          </a:p>
        </p:txBody>
      </p:sp>
      <p:sp>
        <p:nvSpPr>
          <p:cNvPr id="492" name="Prospecção dos RPs…"/>
          <p:cNvSpPr txBox="1"/>
          <p:nvPr/>
        </p:nvSpPr>
        <p:spPr>
          <a:xfrm>
            <a:off x="10897923" y="6832861"/>
            <a:ext cx="3564564" cy="47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defRPr sz="2400" spc="-48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apenas 61 deles (48%)</a:t>
            </a:r>
          </a:p>
        </p:txBody>
      </p:sp>
      <p:sp>
        <p:nvSpPr>
          <p:cNvPr id="493" name="Prospecção dos RPs…"/>
          <p:cNvSpPr txBox="1"/>
          <p:nvPr/>
        </p:nvSpPr>
        <p:spPr>
          <a:xfrm>
            <a:off x="11161338" y="7229319"/>
            <a:ext cx="3037736" cy="4127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algn="ctr" defTabSz="457200">
              <a:lnSpc>
                <a:spcPct val="90000"/>
              </a:lnSpc>
              <a:defRPr sz="2000" spc="-39">
                <a:solidFill>
                  <a:srgbClr val="FFFFFF"/>
                </a:solidFill>
              </a:defRPr>
            </a:lvl1pPr>
          </a:lstStyle>
          <a:p>
            <a:r>
              <a:t>estão operacionalizados</a:t>
            </a:r>
          </a:p>
        </p:txBody>
      </p:sp>
      <p:pic>
        <p:nvPicPr>
          <p:cNvPr id="494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3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496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97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98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499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00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01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02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504" name="PEA/PIA EM 2024"/>
          <p:cNvSpPr txBox="1"/>
          <p:nvPr/>
        </p:nvSpPr>
        <p:spPr>
          <a:xfrm>
            <a:off x="763847" y="761272"/>
            <a:ext cx="10671439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Penalidades em caso de perda do CRP</a:t>
            </a:r>
          </a:p>
        </p:txBody>
      </p:sp>
      <p:sp>
        <p:nvSpPr>
          <p:cNvPr id="505" name="CaixaDeTexto 2"/>
          <p:cNvSpPr txBox="1"/>
          <p:nvPr/>
        </p:nvSpPr>
        <p:spPr>
          <a:xfrm>
            <a:off x="1264441" y="2735333"/>
            <a:ext cx="13081002" cy="4886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713330">
              <a:defRPr sz="3400">
                <a:solidFill>
                  <a:srgbClr val="FF00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Suspensão </a:t>
            </a:r>
            <a:r>
              <a:rPr>
                <a:solidFill>
                  <a:srgbClr val="FFFFFF"/>
                </a:solidFill>
              </a:rPr>
              <a:t>de transferências voluntárias</a:t>
            </a:r>
          </a:p>
          <a:p>
            <a:pPr defTabSz="713330">
              <a:defRPr sz="3400"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  <a:p>
            <a:pPr defTabSz="713330">
              <a:defRPr sz="3400">
                <a:solidFill>
                  <a:srgbClr val="FF00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Proibição </a:t>
            </a:r>
            <a:r>
              <a:rPr>
                <a:solidFill>
                  <a:srgbClr val="FFFFFF"/>
                </a:solidFill>
              </a:rPr>
              <a:t>de celebrar empréstimos e financiamentos</a:t>
            </a:r>
            <a:br>
              <a:rPr>
                <a:solidFill>
                  <a:srgbClr val="FFFFFF"/>
                </a:solidFill>
              </a:rPr>
            </a:br>
            <a:endParaRPr>
              <a:solidFill>
                <a:srgbClr val="FFFFFF"/>
              </a:solidFill>
            </a:endParaRPr>
          </a:p>
          <a:p>
            <a:pPr defTabSz="713330">
              <a:defRPr sz="3400">
                <a:solidFill>
                  <a:srgbClr val="FF00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Impedimento </a:t>
            </a:r>
            <a:r>
              <a:rPr>
                <a:solidFill>
                  <a:srgbClr val="FFFFFF"/>
                </a:solidFill>
              </a:rPr>
              <a:t>de assinar acordos e convênios</a:t>
            </a:r>
          </a:p>
          <a:p>
            <a:pPr defTabSz="713330">
              <a:defRPr sz="3400"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  <a:p>
            <a:pPr defTabSz="713330">
              <a:defRPr sz="3400">
                <a:solidFill>
                  <a:srgbClr val="FF00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Dificuldade </a:t>
            </a:r>
            <a:r>
              <a:rPr>
                <a:solidFill>
                  <a:srgbClr val="FFFFFF"/>
                </a:solidFill>
              </a:rPr>
              <a:t>na regularização previdenciária</a:t>
            </a:r>
          </a:p>
          <a:p>
            <a:pPr defTabSz="713330">
              <a:defRPr sz="3400">
                <a:solidFill>
                  <a:srgbClr val="FFFFFF"/>
                </a:solidFill>
              </a:defRPr>
            </a:pPr>
            <a:endParaRPr>
              <a:solidFill>
                <a:srgbClr val="FFFFFF"/>
              </a:solidFill>
            </a:endParaRPr>
          </a:p>
          <a:p>
            <a:pPr defTabSz="713330">
              <a:defRPr sz="3400">
                <a:solidFill>
                  <a:srgbClr val="FF00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Impacto </a:t>
            </a:r>
            <a:r>
              <a:rPr>
                <a:solidFill>
                  <a:srgbClr val="FFFFFF"/>
                </a:solidFill>
              </a:rPr>
              <a:t>na reputação fiscal</a:t>
            </a:r>
          </a:p>
        </p:txBody>
      </p:sp>
      <p:sp>
        <p:nvSpPr>
          <p:cNvPr id="50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16</a:t>
            </a:fld>
            <a:endParaRPr/>
          </a:p>
        </p:txBody>
      </p:sp>
      <p:sp>
        <p:nvSpPr>
          <p:cNvPr id="507" name="Prospecção dos RPs…"/>
          <p:cNvSpPr txBox="1"/>
          <p:nvPr/>
        </p:nvSpPr>
        <p:spPr>
          <a:xfrm>
            <a:off x="763847" y="1527649"/>
            <a:ext cx="10978368" cy="438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defTabSz="457200">
              <a:defRPr sz="2200">
                <a:solidFill>
                  <a:srgbClr val="FFFFFF"/>
                </a:solidFill>
              </a:defRPr>
            </a:lvl1pPr>
          </a:lstStyle>
          <a:p>
            <a:r>
              <a:t>De acordo com a Lei 9.717/1998 e a Portaria MTP 1.467/2022</a:t>
            </a:r>
          </a:p>
        </p:txBody>
      </p:sp>
      <p:sp>
        <p:nvSpPr>
          <p:cNvPr id="508" name="Prospecção dos RPs…"/>
          <p:cNvSpPr txBox="1"/>
          <p:nvPr/>
        </p:nvSpPr>
        <p:spPr>
          <a:xfrm>
            <a:off x="8340255" y="8168839"/>
            <a:ext cx="5715010" cy="311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 anchor="b">
            <a:spAutoFit/>
          </a:bodyPr>
          <a:lstStyle/>
          <a:p>
            <a:pPr algn="r" defTabSz="457200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Fonte: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Google</a:t>
            </a:r>
          </a:p>
        </p:txBody>
      </p:sp>
      <p:pic>
        <p:nvPicPr>
          <p:cNvPr id="510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9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512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13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14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15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16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17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18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520" name="PEA/PIA EM 2024"/>
          <p:cNvSpPr txBox="1"/>
          <p:nvPr/>
        </p:nvSpPr>
        <p:spPr>
          <a:xfrm>
            <a:off x="700346" y="761272"/>
            <a:ext cx="103099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Como regularizar a situação do CRP?</a:t>
            </a:r>
          </a:p>
        </p:txBody>
      </p:sp>
      <p:sp>
        <p:nvSpPr>
          <p:cNvPr id="521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17</a:t>
            </a:fld>
            <a:endParaRPr/>
          </a:p>
        </p:txBody>
      </p:sp>
      <p:sp>
        <p:nvSpPr>
          <p:cNvPr id="522" name="Prospecção dos RPs…"/>
          <p:cNvSpPr txBox="1"/>
          <p:nvPr/>
        </p:nvSpPr>
        <p:spPr>
          <a:xfrm>
            <a:off x="763847" y="1527649"/>
            <a:ext cx="10978368" cy="438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defTabSz="457200">
              <a:defRPr sz="2200">
                <a:solidFill>
                  <a:srgbClr val="FFFFFF"/>
                </a:solidFill>
              </a:defRPr>
            </a:lvl1pPr>
          </a:lstStyle>
          <a:p>
            <a:r>
              <a:t>De acordo com a Nota Técnica nº 584/2024/MPS</a:t>
            </a:r>
          </a:p>
        </p:txBody>
      </p:sp>
      <p:sp>
        <p:nvSpPr>
          <p:cNvPr id="524" name="CaixaDeTexto 2"/>
          <p:cNvSpPr txBox="1"/>
          <p:nvPr/>
        </p:nvSpPr>
        <p:spPr>
          <a:xfrm>
            <a:off x="1271848" y="2480136"/>
            <a:ext cx="13081002" cy="53943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713330">
              <a:defRPr sz="4000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INSTITUIÇÃO DO RPC</a:t>
            </a:r>
            <a:r>
              <a:rPr>
                <a:solidFill>
                  <a:srgbClr val="FFFFFF"/>
                </a:solidFill>
              </a:rPr>
              <a:t> por meio de Lei</a:t>
            </a:r>
            <a:endParaRPr sz="3400">
              <a:solidFill>
                <a:srgbClr val="FFFFFF"/>
              </a:solidFill>
            </a:endParaRPr>
          </a:p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Sem ingresso de servidores com salário acima do teto</a:t>
            </a:r>
            <a:endParaRPr sz="3400"/>
          </a:p>
          <a:p>
            <a:pPr defTabSz="713330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 sz="3400"/>
          </a:p>
          <a:p>
            <a:pPr defTabSz="713330">
              <a:defRPr sz="4000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OPERACIONALIZAÇÃO:</a:t>
            </a:r>
            <a:br/>
            <a:r>
              <a:rPr>
                <a:solidFill>
                  <a:srgbClr val="FFFFFF"/>
                </a:solidFill>
              </a:rPr>
              <a:t>Recolhimento das contribuições do participante</a:t>
            </a:r>
            <a:br>
              <a:rPr>
                <a:solidFill>
                  <a:srgbClr val="FFFFFF"/>
                </a:solidFill>
              </a:rPr>
            </a:br>
            <a:r>
              <a:rPr>
                <a:solidFill>
                  <a:srgbClr val="FFFFFF"/>
                </a:solidFill>
              </a:rPr>
              <a:t>e do patrocinador ao plano administrado pela EFPC</a:t>
            </a:r>
          </a:p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Com ingresso de servidores com salário acima do teto do INSS,</a:t>
            </a:r>
          </a:p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após a aprovação do convênio de adesão</a:t>
            </a:r>
          </a:p>
          <a:p>
            <a:pPr defTabSz="713330">
              <a:defRPr sz="3000">
                <a:solidFill>
                  <a:srgbClr val="FFFFFF"/>
                </a:solidFill>
              </a:defRPr>
            </a:pPr>
            <a:endParaRPr/>
          </a:p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PRAZO: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180 dias </a:t>
            </a:r>
            <a:r>
              <a:t>após o convênio de adesão</a:t>
            </a:r>
          </a:p>
        </p:txBody>
      </p:sp>
      <p:pic>
        <p:nvPicPr>
          <p:cNvPr id="52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4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527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28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29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30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31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32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33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53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18</a:t>
            </a:fld>
            <a:endParaRPr/>
          </a:p>
        </p:txBody>
      </p:sp>
      <p:sp>
        <p:nvSpPr>
          <p:cNvPr id="536" name="Prospecção dos RPs…"/>
          <p:cNvSpPr txBox="1"/>
          <p:nvPr/>
        </p:nvSpPr>
        <p:spPr>
          <a:xfrm>
            <a:off x="8340255" y="8168839"/>
            <a:ext cx="5715010" cy="311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 anchor="b">
            <a:spAutoFit/>
          </a:bodyPr>
          <a:lstStyle/>
          <a:p>
            <a:pPr algn="r" defTabSz="457200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Fonte: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</a:t>
            </a:r>
            <a:r>
              <a:rPr u="sng">
                <a:latin typeface="+mn-lt"/>
                <a:ea typeface="+mn-ea"/>
                <a:cs typeface="+mn-cs"/>
                <a:sym typeface="Aptos Display"/>
              </a:rPr>
              <a:t>MPS</a:t>
            </a:r>
          </a:p>
        </p:txBody>
      </p:sp>
      <p:sp>
        <p:nvSpPr>
          <p:cNvPr id="538" name="PEA/PIA EM 2024"/>
          <p:cNvSpPr txBox="1"/>
          <p:nvPr/>
        </p:nvSpPr>
        <p:spPr>
          <a:xfrm>
            <a:off x="700346" y="761272"/>
            <a:ext cx="9757121" cy="14801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/>
          <a:p>
            <a: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Passo a passo para operacionalizar</a:t>
            </a:r>
          </a:p>
          <a:p>
            <a: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o convênio de adesão</a:t>
            </a:r>
          </a:p>
        </p:txBody>
      </p:sp>
      <p:pic>
        <p:nvPicPr>
          <p:cNvPr id="53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540" name="PIRÂMIDE ETÁRIA NO BRASIL"/>
          <p:cNvSpPr txBox="1"/>
          <p:nvPr/>
        </p:nvSpPr>
        <p:spPr>
          <a:xfrm>
            <a:off x="2095957" y="2863088"/>
            <a:ext cx="6145904" cy="864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/>
          <a:p>
            <a:pPr>
              <a:lnSpc>
                <a:spcPct val="90000"/>
              </a:lnSpc>
              <a:defRPr sz="2800">
                <a:solidFill>
                  <a:srgbClr val="FFFFFF"/>
                </a:solidFill>
              </a:defRPr>
            </a:pPr>
            <a:r>
              <a:rPr dirty="0" err="1"/>
              <a:t>Verificar</a:t>
            </a:r>
            <a:r>
              <a:rPr dirty="0"/>
              <a:t> se </a:t>
            </a:r>
            <a:r>
              <a:rPr dirty="0" err="1"/>
              <a:t>houve</a:t>
            </a:r>
            <a:r>
              <a:rPr dirty="0"/>
              <a:t> </a:t>
            </a:r>
            <a:r>
              <a:rPr dirty="0" err="1"/>
              <a:t>ingresso</a:t>
            </a:r>
            <a:r>
              <a:rPr dirty="0"/>
              <a:t> de </a:t>
            </a:r>
            <a:r>
              <a:rPr dirty="0" err="1"/>
              <a:t>servidores</a:t>
            </a:r>
            <a:endParaRPr dirty="0"/>
          </a:p>
          <a:p>
            <a:pPr>
              <a:lnSpc>
                <a:spcPct val="90000"/>
              </a:lnSpc>
              <a:defRPr sz="2800">
                <a:solidFill>
                  <a:srgbClr val="FFFFFF"/>
                </a:solidFill>
              </a:defRPr>
            </a:pPr>
            <a:r>
              <a:rPr dirty="0"/>
              <a:t>com </a:t>
            </a:r>
            <a:r>
              <a:rPr dirty="0" err="1"/>
              <a:t>remuneração</a:t>
            </a:r>
            <a:r>
              <a:rPr dirty="0"/>
              <a:t> </a:t>
            </a:r>
            <a:r>
              <a:rPr dirty="0" err="1"/>
              <a:t>acima</a:t>
            </a:r>
            <a:r>
              <a:rPr dirty="0"/>
              <a:t> do </a:t>
            </a:r>
            <a:r>
              <a:rPr dirty="0" err="1"/>
              <a:t>teto</a:t>
            </a:r>
            <a:r>
              <a:rPr dirty="0"/>
              <a:t> do RGPS</a:t>
            </a:r>
          </a:p>
        </p:txBody>
      </p:sp>
      <p:sp>
        <p:nvSpPr>
          <p:cNvPr id="541" name="PIRÂMIDE ETÁRIA NO BRASIL"/>
          <p:cNvSpPr txBox="1"/>
          <p:nvPr/>
        </p:nvSpPr>
        <p:spPr>
          <a:xfrm>
            <a:off x="2095956" y="4257759"/>
            <a:ext cx="8595293" cy="864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/>
          <a:p>
            <a:pPr>
              <a:lnSpc>
                <a:spcPct val="90000"/>
              </a:lnSpc>
              <a:defRPr sz="2800" spc="0">
                <a:solidFill>
                  <a:srgbClr val="FFFFFF"/>
                </a:solidFill>
              </a:defRPr>
            </a:pPr>
            <a:r>
              <a:rPr lang="pt-BR" dirty="0"/>
              <a:t>Operacionalizar com a EFPC e o órgão responsável pela </a:t>
            </a:r>
          </a:p>
          <a:p>
            <a:pPr>
              <a:lnSpc>
                <a:spcPct val="90000"/>
              </a:lnSpc>
              <a:defRPr sz="2800" spc="0">
                <a:solidFill>
                  <a:srgbClr val="FFFFFF"/>
                </a:solidFill>
              </a:defRPr>
            </a:pPr>
            <a:r>
              <a:rPr lang="pt-BR" dirty="0"/>
              <a:t>folha a adequação de sistema e procedimentos de repasse</a:t>
            </a:r>
          </a:p>
        </p:txBody>
      </p:sp>
      <p:sp>
        <p:nvSpPr>
          <p:cNvPr id="542" name="PIRÂMIDE ETÁRIA NO BRASIL"/>
          <p:cNvSpPr txBox="1"/>
          <p:nvPr/>
        </p:nvSpPr>
        <p:spPr>
          <a:xfrm>
            <a:off x="2095956" y="5650122"/>
            <a:ext cx="5104948" cy="906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/>
          <a:p>
            <a:pPr>
              <a:lnSpc>
                <a:spcPct val="90000"/>
              </a:lnSpc>
              <a:defRPr sz="2800">
                <a:solidFill>
                  <a:srgbClr val="FFFFFF"/>
                </a:solidFill>
              </a:defRPr>
            </a:pPr>
            <a:r>
              <a:t>A EFPC informa a Previc</a:t>
            </a:r>
          </a:p>
          <a:p>
            <a:pPr>
              <a:lnSpc>
                <a:spcPct val="90000"/>
              </a:lnSpc>
              <a:defRPr sz="2800">
                <a:solidFill>
                  <a:srgbClr val="FFFFFF"/>
                </a:solidFill>
              </a:defRPr>
            </a:pPr>
            <a:r>
              <a:t>sobre o início da operacionalização</a:t>
            </a:r>
          </a:p>
        </p:txBody>
      </p:sp>
      <p:sp>
        <p:nvSpPr>
          <p:cNvPr id="543" name="PEA…"/>
          <p:cNvSpPr txBox="1"/>
          <p:nvPr/>
        </p:nvSpPr>
        <p:spPr>
          <a:xfrm>
            <a:off x="882737" y="2546000"/>
            <a:ext cx="1047533" cy="1482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9000" spc="-179">
                <a:solidFill>
                  <a:srgbClr val="EA3323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1</a:t>
            </a:r>
          </a:p>
        </p:txBody>
      </p:sp>
      <p:sp>
        <p:nvSpPr>
          <p:cNvPr id="544" name="PEA…"/>
          <p:cNvSpPr txBox="1"/>
          <p:nvPr/>
        </p:nvSpPr>
        <p:spPr>
          <a:xfrm>
            <a:off x="882737" y="3943148"/>
            <a:ext cx="1047533" cy="1482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9000" spc="-179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2</a:t>
            </a:r>
          </a:p>
        </p:txBody>
      </p:sp>
      <p:sp>
        <p:nvSpPr>
          <p:cNvPr id="545" name="PEA…"/>
          <p:cNvSpPr txBox="1"/>
          <p:nvPr/>
        </p:nvSpPr>
        <p:spPr>
          <a:xfrm>
            <a:off x="882737" y="5330409"/>
            <a:ext cx="1047533" cy="1482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9000" spc="-179">
                <a:solidFill>
                  <a:srgbClr val="50B19E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3</a:t>
            </a:r>
          </a:p>
        </p:txBody>
      </p:sp>
      <p:sp>
        <p:nvSpPr>
          <p:cNvPr id="546" name="PIRÂMIDE ETÁRIA NO BRASIL"/>
          <p:cNvSpPr txBox="1"/>
          <p:nvPr/>
        </p:nvSpPr>
        <p:spPr>
          <a:xfrm>
            <a:off x="2095956" y="7046845"/>
            <a:ext cx="4003942" cy="9061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/>
          <a:p>
            <a:pPr>
              <a:lnSpc>
                <a:spcPct val="90000"/>
              </a:lnSpc>
              <a:defRPr sz="2800">
                <a:solidFill>
                  <a:srgbClr val="FFFFFF"/>
                </a:solidFill>
              </a:defRPr>
            </a:pPr>
            <a:r>
              <a:t>A Previc informa o MPS</a:t>
            </a:r>
          </a:p>
          <a:p>
            <a:pPr>
              <a:lnSpc>
                <a:spcPct val="90000"/>
              </a:lnSpc>
              <a:defRPr sz="2800">
                <a:solidFill>
                  <a:srgbClr val="FFFFFF"/>
                </a:solidFill>
              </a:defRPr>
            </a:pPr>
            <a:r>
              <a:t>e o critério fica “REGULAR”</a:t>
            </a:r>
          </a:p>
        </p:txBody>
      </p:sp>
      <p:sp>
        <p:nvSpPr>
          <p:cNvPr id="547" name="PEA…"/>
          <p:cNvSpPr txBox="1"/>
          <p:nvPr/>
        </p:nvSpPr>
        <p:spPr>
          <a:xfrm>
            <a:off x="882737" y="6727132"/>
            <a:ext cx="1047533" cy="1482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9000" spc="-179">
                <a:solidFill>
                  <a:srgbClr val="306FB5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4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6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549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50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51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52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53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54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55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557" name="PEA/PIA EM 2024"/>
          <p:cNvSpPr txBox="1"/>
          <p:nvPr/>
        </p:nvSpPr>
        <p:spPr>
          <a:xfrm>
            <a:off x="763847" y="761272"/>
            <a:ext cx="10539974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Ponto de atenção: adesão automática</a:t>
            </a:r>
          </a:p>
        </p:txBody>
      </p:sp>
      <p:sp>
        <p:nvSpPr>
          <p:cNvPr id="55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19</a:t>
            </a:fld>
            <a:endParaRPr/>
          </a:p>
        </p:txBody>
      </p:sp>
      <p:sp>
        <p:nvSpPr>
          <p:cNvPr id="559" name="Prospecção dos RPs…"/>
          <p:cNvSpPr txBox="1"/>
          <p:nvPr/>
        </p:nvSpPr>
        <p:spPr>
          <a:xfrm>
            <a:off x="8340255" y="8168839"/>
            <a:ext cx="5715010" cy="311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 anchor="b">
            <a:spAutoFit/>
          </a:bodyPr>
          <a:lstStyle/>
          <a:p>
            <a:pPr algn="r" defTabSz="457200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Fonte: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</a:t>
            </a:r>
            <a:r>
              <a:rPr u="sng">
                <a:latin typeface="+mn-lt"/>
                <a:ea typeface="+mn-ea"/>
                <a:cs typeface="+mn-cs"/>
                <a:sym typeface="Aptos Display"/>
              </a:rPr>
              <a:t>MPS</a:t>
            </a:r>
          </a:p>
        </p:txBody>
      </p:sp>
      <p:sp>
        <p:nvSpPr>
          <p:cNvPr id="561" name="Prospecção dos RPs…"/>
          <p:cNvSpPr txBox="1"/>
          <p:nvPr/>
        </p:nvSpPr>
        <p:spPr>
          <a:xfrm>
            <a:off x="763847" y="1527649"/>
            <a:ext cx="10978368" cy="438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defTabSz="457200">
              <a:defRPr sz="2200">
                <a:solidFill>
                  <a:srgbClr val="FFFFFF"/>
                </a:solidFill>
              </a:defRPr>
            </a:lvl1pPr>
          </a:lstStyle>
          <a:p>
            <a:r>
              <a:t>Resolução CNPC 60/2023</a:t>
            </a:r>
          </a:p>
        </p:txBody>
      </p:sp>
      <p:pic>
        <p:nvPicPr>
          <p:cNvPr id="56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563" name="CaixaDeTexto 2"/>
          <p:cNvSpPr txBox="1"/>
          <p:nvPr/>
        </p:nvSpPr>
        <p:spPr>
          <a:xfrm>
            <a:off x="1271847" y="2988136"/>
            <a:ext cx="12573003" cy="44926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713330">
              <a:defRPr sz="4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Não são aceitos “termos de não opção”.</a:t>
            </a:r>
            <a:br/>
            <a:r>
              <a:rPr>
                <a:latin typeface="+mn-lt"/>
                <a:ea typeface="+mn-ea"/>
                <a:cs typeface="+mn-cs"/>
                <a:sym typeface="Aptos Display"/>
              </a:rPr>
              <a:t>Precisa haver a primeira contribuição.</a:t>
            </a:r>
          </a:p>
          <a:p>
            <a:pPr defTabSz="713330">
              <a:defRPr sz="4000">
                <a:solidFill>
                  <a:srgbClr val="FFFFFF"/>
                </a:solidFill>
              </a:defRPr>
            </a:pPr>
            <a:endParaRPr>
              <a:latin typeface="+mn-lt"/>
              <a:ea typeface="+mn-ea"/>
              <a:cs typeface="+mn-cs"/>
              <a:sym typeface="Aptos Display"/>
            </a:endParaRPr>
          </a:p>
          <a:p>
            <a:pPr defTabSz="713330">
              <a:defRPr sz="6500">
                <a:solidFill>
                  <a:srgbClr val="FF0000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RISCO JURÍDICO PARA O ENTE</a:t>
            </a:r>
          </a:p>
          <a:p>
            <a:pPr defTabSz="713330">
              <a:defRPr sz="4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A EFPC deverá apresentar as vantagens da adesão</a:t>
            </a:r>
          </a:p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e as consequências de sua desistência aos servidores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Rectangle"/>
          <p:cNvSpPr/>
          <p:nvPr/>
        </p:nvSpPr>
        <p:spPr>
          <a:xfrm>
            <a:off x="-1" y="283366"/>
            <a:ext cx="15113002" cy="8501068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defTabSz="1209038">
              <a:defRPr sz="2200"/>
            </a:pPr>
            <a:endParaRPr/>
          </a:p>
        </p:txBody>
      </p:sp>
      <p:pic>
        <p:nvPicPr>
          <p:cNvPr id="160" name="20251118_prevcom_042.jpg" descr="20251118_prevcom_042.jpg"/>
          <p:cNvPicPr>
            <a:picLocks noChangeAspect="1"/>
          </p:cNvPicPr>
          <p:nvPr/>
        </p:nvPicPr>
        <p:blipFill>
          <a:blip r:embed="rId2">
            <a:alphaModFix amt="80000"/>
          </a:blip>
          <a:srcRect t="24178" b="35855"/>
          <a:stretch>
            <a:fillRect/>
          </a:stretch>
        </p:blipFill>
        <p:spPr>
          <a:xfrm>
            <a:off x="-3" y="-8733"/>
            <a:ext cx="15113006" cy="905986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8" name="Group"/>
          <p:cNvGrpSpPr/>
          <p:nvPr/>
        </p:nvGrpSpPr>
        <p:grpSpPr>
          <a:xfrm>
            <a:off x="-5" y="8910370"/>
            <a:ext cx="15113010" cy="157434"/>
            <a:chOff x="-1" y="0"/>
            <a:chExt cx="15113009" cy="157433"/>
          </a:xfrm>
        </p:grpSpPr>
        <p:sp>
          <p:nvSpPr>
            <p:cNvPr id="161" name="Rectangle"/>
            <p:cNvSpPr/>
            <p:nvPr/>
          </p:nvSpPr>
          <p:spPr>
            <a:xfrm>
              <a:off x="-2" y="-1"/>
              <a:ext cx="2159007" cy="157434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62" name="Rectangle"/>
            <p:cNvSpPr/>
            <p:nvPr/>
          </p:nvSpPr>
          <p:spPr>
            <a:xfrm>
              <a:off x="2158998" y="-1"/>
              <a:ext cx="2159007" cy="157434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63" name="Rectangle"/>
            <p:cNvSpPr/>
            <p:nvPr/>
          </p:nvSpPr>
          <p:spPr>
            <a:xfrm>
              <a:off x="4318000" y="-1"/>
              <a:ext cx="2159007" cy="157434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64" name="Rectangle"/>
            <p:cNvSpPr/>
            <p:nvPr/>
          </p:nvSpPr>
          <p:spPr>
            <a:xfrm>
              <a:off x="6476999" y="-1"/>
              <a:ext cx="2159006" cy="157434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65" name="Rectangle"/>
            <p:cNvSpPr/>
            <p:nvPr/>
          </p:nvSpPr>
          <p:spPr>
            <a:xfrm>
              <a:off x="8636000" y="-1"/>
              <a:ext cx="2159006" cy="157434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66" name="Rectangle"/>
            <p:cNvSpPr/>
            <p:nvPr/>
          </p:nvSpPr>
          <p:spPr>
            <a:xfrm>
              <a:off x="10795001" y="-1"/>
              <a:ext cx="2159005" cy="157434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67" name="Rectangle"/>
            <p:cNvSpPr/>
            <p:nvPr/>
          </p:nvSpPr>
          <p:spPr>
            <a:xfrm>
              <a:off x="12954003" y="-1"/>
              <a:ext cx="2159006" cy="157434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169" name="Título 1"/>
          <p:cNvSpPr txBox="1"/>
          <p:nvPr/>
        </p:nvSpPr>
        <p:spPr>
          <a:xfrm>
            <a:off x="-2855" y="5588000"/>
            <a:ext cx="15114236" cy="1780296"/>
          </a:xfrm>
          <a:prstGeom prst="rect">
            <a:avLst/>
          </a:prstGeom>
          <a:ln w="12700">
            <a:miter lim="400000"/>
          </a:ln>
          <a:effectLst>
            <a:outerShdw blurRad="38100" dist="23000" dir="5400000" rotWithShape="0">
              <a:srgbClr val="000000">
                <a:alpha val="2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 anchor="ctr">
            <a:normAutofit/>
          </a:bodyPr>
          <a:lstStyle>
            <a:lvl1pPr algn="ctr" defTabSz="1209038">
              <a:lnSpc>
                <a:spcPct val="90000"/>
              </a:lnSpc>
              <a:defRPr sz="10000" spc="-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CONTEXTO</a:t>
            </a:r>
          </a:p>
        </p:txBody>
      </p:sp>
      <p:sp>
        <p:nvSpPr>
          <p:cNvPr id="170" name="SÃO PAULO/SP…"/>
          <p:cNvSpPr txBox="1"/>
          <p:nvPr/>
        </p:nvSpPr>
        <p:spPr>
          <a:xfrm>
            <a:off x="381000" y="381000"/>
            <a:ext cx="3732949" cy="673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b">
            <a:spAutoFit/>
          </a:bodyPr>
          <a:lstStyle/>
          <a:p>
            <a:pPr defTabSz="1612011">
              <a:lnSpc>
                <a:spcPct val="110000"/>
              </a:lnSpc>
              <a:defRPr sz="1400">
                <a:solidFill>
                  <a:srgbClr val="535353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SÃO JOSÉ DO RIO PARDO/SP</a:t>
            </a:r>
          </a:p>
          <a:p>
            <a:pPr defTabSz="1612011">
              <a:lnSpc>
                <a:spcPct val="110000"/>
              </a:lnSpc>
              <a:defRPr sz="1200">
                <a:solidFill>
                  <a:srgbClr val="535353"/>
                </a:solidFill>
              </a:defRPr>
            </a:pPr>
            <a:r>
              <a:t>Luis Alexandre Chiconello,</a:t>
            </a:r>
          </a:p>
          <a:p>
            <a:pPr defTabSz="1612011">
              <a:lnSpc>
                <a:spcPct val="110000"/>
              </a:lnSpc>
              <a:defRPr sz="1200">
                <a:solidFill>
                  <a:srgbClr val="535353"/>
                </a:solidFill>
              </a:defRPr>
            </a:pPr>
            <a:r>
              <a:t>do Centro Paula Souza, participante desde 2016</a:t>
            </a:r>
          </a:p>
        </p:txBody>
      </p:sp>
      <p:pic>
        <p:nvPicPr>
          <p:cNvPr id="17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39057" y="357433"/>
            <a:ext cx="2006603" cy="167217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2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565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66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67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68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69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70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71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573" name="PEA/PIA EM 2024"/>
          <p:cNvSpPr txBox="1"/>
          <p:nvPr/>
        </p:nvSpPr>
        <p:spPr>
          <a:xfrm>
            <a:off x="763847" y="761272"/>
            <a:ext cx="8325885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Novidade: RPC no Pró-Gestão</a:t>
            </a:r>
          </a:p>
        </p:txBody>
      </p:sp>
      <p:sp>
        <p:nvSpPr>
          <p:cNvPr id="57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20</a:t>
            </a:fld>
            <a:endParaRPr/>
          </a:p>
        </p:txBody>
      </p:sp>
      <p:sp>
        <p:nvSpPr>
          <p:cNvPr id="575" name="Prospecção dos RPs…"/>
          <p:cNvSpPr txBox="1"/>
          <p:nvPr/>
        </p:nvSpPr>
        <p:spPr>
          <a:xfrm>
            <a:off x="8340255" y="8168839"/>
            <a:ext cx="5715010" cy="311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 anchor="b">
            <a:spAutoFit/>
          </a:bodyPr>
          <a:lstStyle/>
          <a:p>
            <a:pPr algn="r" defTabSz="457200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Fonte: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</a:t>
            </a:r>
            <a:r>
              <a:rPr u="sng">
                <a:latin typeface="+mn-lt"/>
                <a:ea typeface="+mn-ea"/>
                <a:cs typeface="+mn-cs"/>
                <a:sym typeface="Aptos Display"/>
              </a:rPr>
              <a:t>MPS</a:t>
            </a:r>
          </a:p>
        </p:txBody>
      </p:sp>
      <p:sp>
        <p:nvSpPr>
          <p:cNvPr id="577" name="Prospecção dos RPs…"/>
          <p:cNvSpPr txBox="1"/>
          <p:nvPr/>
        </p:nvSpPr>
        <p:spPr>
          <a:xfrm>
            <a:off x="763847" y="1527649"/>
            <a:ext cx="10978368" cy="438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defTabSz="457200">
              <a:defRPr sz="2200">
                <a:solidFill>
                  <a:srgbClr val="FFFFFF"/>
                </a:solidFill>
              </a:defRPr>
            </a:lvl1pPr>
          </a:lstStyle>
          <a:p>
            <a:r>
              <a:t>Portaria SRPC/MPS nº 236, de 3 de fevereiro de 2026</a:t>
            </a:r>
          </a:p>
        </p:txBody>
      </p:sp>
      <p:sp>
        <p:nvSpPr>
          <p:cNvPr id="578" name="CaixaDeTexto 7"/>
          <p:cNvSpPr txBox="1"/>
          <p:nvPr/>
        </p:nvSpPr>
        <p:spPr>
          <a:xfrm>
            <a:off x="1520924" y="4790927"/>
            <a:ext cx="6350003" cy="1005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RPPS como suporte para implantação</a:t>
            </a:r>
          </a:p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e operacionalização do RPC</a:t>
            </a:r>
          </a:p>
        </p:txBody>
      </p:sp>
      <p:pic>
        <p:nvPicPr>
          <p:cNvPr id="57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580" name="CaixaDeTexto 7"/>
          <p:cNvSpPr txBox="1"/>
          <p:nvPr/>
        </p:nvSpPr>
        <p:spPr>
          <a:xfrm>
            <a:off x="1520924" y="2794001"/>
            <a:ext cx="6350003" cy="1833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713330">
              <a:lnSpc>
                <a:spcPct val="90000"/>
              </a:lnSpc>
              <a:defRPr sz="4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Em </a:t>
            </a:r>
            <a:r>
              <a:rPr>
                <a:solidFill>
                  <a:srgbClr val="50B19E"/>
                </a:solidFill>
              </a:rPr>
              <a:t>fevereiro/2026</a:t>
            </a:r>
            <a:r>
              <a:t>,</a:t>
            </a:r>
            <a:br/>
            <a:r>
              <a:t>o RPC passou a ser</a:t>
            </a:r>
          </a:p>
          <a:p>
            <a:pPr defTabSz="713330">
              <a:lnSpc>
                <a:spcPct val="90000"/>
              </a:lnSpc>
              <a:defRPr sz="4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tema do Pró-Gestão</a:t>
            </a:r>
          </a:p>
        </p:txBody>
      </p:sp>
      <p:pic>
        <p:nvPicPr>
          <p:cNvPr id="581" name="Group" descr="Group"/>
          <p:cNvPicPr>
            <a:picLocks noChangeAspect="1"/>
          </p:cNvPicPr>
          <p:nvPr/>
        </p:nvPicPr>
        <p:blipFill>
          <a:blip r:embed="rId3"/>
          <a:srcRect t="28312" r="38941"/>
          <a:stretch>
            <a:fillRect/>
          </a:stretch>
        </p:blipFill>
        <p:spPr>
          <a:xfrm>
            <a:off x="11140694" y="5329654"/>
            <a:ext cx="3975102" cy="2284511"/>
          </a:xfrm>
          <a:prstGeom prst="rect">
            <a:avLst/>
          </a:prstGeom>
          <a:ln w="12700">
            <a:miter lim="400000"/>
          </a:ln>
        </p:spPr>
      </p:pic>
      <p:pic>
        <p:nvPicPr>
          <p:cNvPr id="582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4396" y="2234275"/>
            <a:ext cx="4523757" cy="5828504"/>
          </a:xfrm>
          <a:prstGeom prst="rect">
            <a:avLst/>
          </a:prstGeom>
          <a:ln w="12700">
            <a:miter lim="400000"/>
          </a:ln>
          <a:effectLst>
            <a:outerShdw blurRad="50800" dist="23000" dir="18900000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4" name="Image" descr="Image"/>
          <p:cNvPicPr>
            <a:picLocks noChangeAspect="1"/>
          </p:cNvPicPr>
          <p:nvPr/>
        </p:nvPicPr>
        <p:blipFill>
          <a:blip r:embed="rId2"/>
          <a:srcRect l="400" t="546" r="400" b="546"/>
          <a:stretch>
            <a:fillRect/>
          </a:stretch>
        </p:blipFill>
        <p:spPr>
          <a:xfrm>
            <a:off x="10282819" y="3115070"/>
            <a:ext cx="3149602" cy="459373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92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585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86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87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88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89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90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591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59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21</a:t>
            </a:fld>
            <a:endParaRPr/>
          </a:p>
        </p:txBody>
      </p:sp>
      <p:sp>
        <p:nvSpPr>
          <p:cNvPr id="594" name="Prospecção dos RPs…"/>
          <p:cNvSpPr txBox="1"/>
          <p:nvPr/>
        </p:nvSpPr>
        <p:spPr>
          <a:xfrm>
            <a:off x="8340255" y="8168839"/>
            <a:ext cx="5715010" cy="311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 anchor="b">
            <a:spAutoFit/>
          </a:bodyPr>
          <a:lstStyle/>
          <a:p>
            <a:pPr algn="r" defTabSz="457200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Fonte: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</a:t>
            </a:r>
            <a:r>
              <a:rPr u="sng">
                <a:latin typeface="+mn-lt"/>
                <a:ea typeface="+mn-ea"/>
                <a:cs typeface="+mn-cs"/>
                <a:sym typeface="Aptos Display"/>
              </a:rPr>
              <a:t>MPS</a:t>
            </a:r>
          </a:p>
        </p:txBody>
      </p:sp>
      <p:sp>
        <p:nvSpPr>
          <p:cNvPr id="595" name="Prospecção dos RPs…"/>
          <p:cNvSpPr txBox="1"/>
          <p:nvPr/>
        </p:nvSpPr>
        <p:spPr>
          <a:xfrm>
            <a:off x="763847" y="1527649"/>
            <a:ext cx="10978368" cy="438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>
            <a:lvl1pPr defTabSz="457200">
              <a:defRPr sz="2200">
                <a:solidFill>
                  <a:srgbClr val="FFFFFF"/>
                </a:solidFill>
              </a:defRPr>
            </a:lvl1pPr>
          </a:lstStyle>
          <a:p>
            <a:r>
              <a:t>Portaria SRPC/MPS nº 236, de 3 de fevereiro de 2026</a:t>
            </a:r>
          </a:p>
        </p:txBody>
      </p:sp>
      <p:sp>
        <p:nvSpPr>
          <p:cNvPr id="596" name="CaixaDeTexto 1"/>
          <p:cNvSpPr txBox="1"/>
          <p:nvPr/>
        </p:nvSpPr>
        <p:spPr>
          <a:xfrm>
            <a:off x="1524000" y="2540000"/>
            <a:ext cx="7112000" cy="12738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defTabSz="713330">
              <a:lnSpc>
                <a:spcPct val="90000"/>
              </a:lnSpc>
              <a:defRPr sz="4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Mudanças no Manual</a:t>
            </a:r>
          </a:p>
          <a:p>
            <a:pPr defTabSz="713330">
              <a:lnSpc>
                <a:spcPct val="90000"/>
              </a:lnSpc>
              <a:defRPr sz="4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do Pró-Gestão RPPS 2026</a:t>
            </a:r>
          </a:p>
        </p:txBody>
      </p:sp>
      <p:sp>
        <p:nvSpPr>
          <p:cNvPr id="597" name="PEA/PIA EM 2024"/>
          <p:cNvSpPr txBox="1"/>
          <p:nvPr/>
        </p:nvSpPr>
        <p:spPr>
          <a:xfrm>
            <a:off x="763847" y="761272"/>
            <a:ext cx="8325885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Novidade: RPC no Pró-Gestão</a:t>
            </a:r>
          </a:p>
        </p:txBody>
      </p:sp>
      <p:pic>
        <p:nvPicPr>
          <p:cNvPr id="598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599" name="QRCode_manual_progestao_RPPS.png" descr="QRCode_manual_progestao_RPPS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88683" y="5100170"/>
            <a:ext cx="2209802" cy="2209802"/>
          </a:xfrm>
          <a:prstGeom prst="rect">
            <a:avLst/>
          </a:prstGeom>
          <a:ln w="38100">
            <a:solidFill>
              <a:srgbClr val="000000"/>
            </a:solidFill>
            <a:miter lim="400000"/>
          </a:ln>
        </p:spPr>
      </p:pic>
      <p:pic>
        <p:nvPicPr>
          <p:cNvPr id="600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0500" y="4127500"/>
            <a:ext cx="6705600" cy="3644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2" name="Image" descr="Image"/>
          <p:cNvPicPr>
            <a:picLocks noChangeAspect="1"/>
          </p:cNvPicPr>
          <p:nvPr/>
        </p:nvPicPr>
        <p:blipFill>
          <a:blip r:embed="rId2">
            <a:alphaModFix amt="80000"/>
          </a:blip>
          <a:srcRect l="5514" t="1790" r="2310"/>
          <a:stretch>
            <a:fillRect/>
          </a:stretch>
        </p:blipFill>
        <p:spPr>
          <a:xfrm>
            <a:off x="-2" y="0"/>
            <a:ext cx="15113003" cy="905770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610" name="Group"/>
          <p:cNvGrpSpPr/>
          <p:nvPr/>
        </p:nvGrpSpPr>
        <p:grpSpPr>
          <a:xfrm>
            <a:off x="-5" y="8919101"/>
            <a:ext cx="15113010" cy="157434"/>
            <a:chOff x="-1" y="0"/>
            <a:chExt cx="15113009" cy="157433"/>
          </a:xfrm>
        </p:grpSpPr>
        <p:sp>
          <p:nvSpPr>
            <p:cNvPr id="603" name="Rectangle"/>
            <p:cNvSpPr/>
            <p:nvPr/>
          </p:nvSpPr>
          <p:spPr>
            <a:xfrm>
              <a:off x="-2" y="-1"/>
              <a:ext cx="2159007" cy="157434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04" name="Rectangle"/>
            <p:cNvSpPr/>
            <p:nvPr/>
          </p:nvSpPr>
          <p:spPr>
            <a:xfrm>
              <a:off x="2158998" y="-1"/>
              <a:ext cx="2159007" cy="157434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05" name="Rectangle"/>
            <p:cNvSpPr/>
            <p:nvPr/>
          </p:nvSpPr>
          <p:spPr>
            <a:xfrm>
              <a:off x="4318000" y="-1"/>
              <a:ext cx="2159007" cy="157434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06" name="Rectangle"/>
            <p:cNvSpPr/>
            <p:nvPr/>
          </p:nvSpPr>
          <p:spPr>
            <a:xfrm>
              <a:off x="6476999" y="-1"/>
              <a:ext cx="2159006" cy="157434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07" name="Rectangle"/>
            <p:cNvSpPr/>
            <p:nvPr/>
          </p:nvSpPr>
          <p:spPr>
            <a:xfrm>
              <a:off x="8636000" y="-1"/>
              <a:ext cx="2159006" cy="157434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08" name="Rectangle"/>
            <p:cNvSpPr/>
            <p:nvPr/>
          </p:nvSpPr>
          <p:spPr>
            <a:xfrm>
              <a:off x="10795001" y="-1"/>
              <a:ext cx="2159005" cy="157434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09" name="Rectangle"/>
            <p:cNvSpPr/>
            <p:nvPr/>
          </p:nvSpPr>
          <p:spPr>
            <a:xfrm>
              <a:off x="12954003" y="-1"/>
              <a:ext cx="2159006" cy="157434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611" name="Título 1"/>
          <p:cNvSpPr txBox="1"/>
          <p:nvPr/>
        </p:nvSpPr>
        <p:spPr>
          <a:xfrm>
            <a:off x="-2855" y="4735159"/>
            <a:ext cx="15113002" cy="3209014"/>
          </a:xfrm>
          <a:prstGeom prst="rect">
            <a:avLst/>
          </a:prstGeom>
          <a:ln w="12700">
            <a:miter lim="400000"/>
          </a:ln>
          <a:effectLst>
            <a:outerShdw blurRad="38100" dist="23000" dir="5400000" rotWithShape="0">
              <a:srgbClr val="000000">
                <a:alpha val="25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 anchor="ctr">
            <a:normAutofit/>
          </a:bodyPr>
          <a:lstStyle/>
          <a:p>
            <a:pPr algn="ctr" defTabSz="1209038">
              <a:lnSpc>
                <a:spcPct val="70000"/>
              </a:lnSpc>
              <a:defRPr sz="10000" spc="-1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AINDA NÃO</a:t>
            </a:r>
            <a:endParaRPr spc="-8"/>
          </a:p>
          <a:p>
            <a:pPr algn="ctr" defTabSz="1209038">
              <a:lnSpc>
                <a:spcPct val="70000"/>
              </a:lnSpc>
              <a:defRPr sz="10000" spc="-1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CONTRATOU A EFPC?</a:t>
            </a:r>
          </a:p>
        </p:txBody>
      </p:sp>
      <p:sp>
        <p:nvSpPr>
          <p:cNvPr id="612" name="SÃO PAULO/SP…"/>
          <p:cNvSpPr txBox="1"/>
          <p:nvPr/>
        </p:nvSpPr>
        <p:spPr>
          <a:xfrm>
            <a:off x="381000" y="381000"/>
            <a:ext cx="3732949" cy="673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 anchor="b">
            <a:spAutoFit/>
          </a:bodyPr>
          <a:lstStyle/>
          <a:p>
            <a:pPr defTabSz="1612011">
              <a:lnSpc>
                <a:spcPct val="110000"/>
              </a:lnSpc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CHAPADA DOS GUIMARÃES/MT</a:t>
            </a:r>
          </a:p>
          <a:p>
            <a:pPr defTabSz="1612011">
              <a:lnSpc>
                <a:spcPct val="110000"/>
              </a:lnSpc>
              <a:defRPr sz="1200">
                <a:solidFill>
                  <a:srgbClr val="FFFFFF"/>
                </a:solidFill>
              </a:defRPr>
            </a:pPr>
            <a:r>
              <a:t>Ingrid Guimarães, do TJ-MT,</a:t>
            </a:r>
          </a:p>
          <a:p>
            <a:pPr defTabSz="1612011">
              <a:lnSpc>
                <a:spcPct val="110000"/>
              </a:lnSpc>
              <a:defRPr sz="1200">
                <a:solidFill>
                  <a:srgbClr val="FFFFFF"/>
                </a:solidFill>
              </a:defRPr>
            </a:pPr>
            <a:r>
              <a:t>participante desde 2024</a:t>
            </a:r>
          </a:p>
        </p:txBody>
      </p:sp>
      <p:pic>
        <p:nvPicPr>
          <p:cNvPr id="61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CaixaDeTexto 2"/>
          <p:cNvSpPr txBox="1"/>
          <p:nvPr/>
        </p:nvSpPr>
        <p:spPr>
          <a:xfrm>
            <a:off x="1010439" y="5016465"/>
            <a:ext cx="5334005" cy="23107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612011">
              <a:lnSpc>
                <a:spcPct val="80000"/>
              </a:lnSpc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Processo seletivo compartilhado</a:t>
            </a:r>
          </a:p>
          <a:p>
            <a:pPr defTabSz="1612011">
              <a:defRPr sz="22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2200">
                <a:solidFill>
                  <a:srgbClr val="FFFFFF"/>
                </a:solidFill>
              </a:defRPr>
            </a:pPr>
            <a:r>
              <a:t>Processo de cooperação envolvendo mais</a:t>
            </a:r>
            <a:br/>
            <a:r>
              <a:t>de um ente para adesão a um plano multipatrocinado.</a:t>
            </a:r>
          </a:p>
        </p:txBody>
      </p:sp>
      <p:grpSp>
        <p:nvGrpSpPr>
          <p:cNvPr id="623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616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17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18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19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20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21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22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624" name="PEA/PIA EM 2024"/>
          <p:cNvSpPr txBox="1"/>
          <p:nvPr/>
        </p:nvSpPr>
        <p:spPr>
          <a:xfrm>
            <a:off x="763847" y="761272"/>
            <a:ext cx="7752055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Formas de escolha da EFPC</a:t>
            </a:r>
          </a:p>
        </p:txBody>
      </p:sp>
      <p:sp>
        <p:nvSpPr>
          <p:cNvPr id="625" name="CaixaDeTexto 2"/>
          <p:cNvSpPr txBox="1"/>
          <p:nvPr/>
        </p:nvSpPr>
        <p:spPr>
          <a:xfrm>
            <a:off x="1010439" y="2735333"/>
            <a:ext cx="5334005" cy="1541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612011">
              <a:lnSpc>
                <a:spcPct val="80000"/>
              </a:lnSpc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Processo seletivo próprio</a:t>
            </a:r>
          </a:p>
          <a:p>
            <a:pPr defTabSz="1612011">
              <a:defRPr sz="22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2200">
                <a:solidFill>
                  <a:srgbClr val="FFFFFF"/>
                </a:solidFill>
              </a:defRPr>
            </a:pPr>
            <a:r>
              <a:t>O processo deve ser público, com instrução processual diligente e devidamente motivado.</a:t>
            </a:r>
          </a:p>
        </p:txBody>
      </p:sp>
      <p:sp>
        <p:nvSpPr>
          <p:cNvPr id="62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23</a:t>
            </a:fld>
            <a:endParaRPr/>
          </a:p>
        </p:txBody>
      </p:sp>
      <p:sp>
        <p:nvSpPr>
          <p:cNvPr id="627" name="Prospecção dos RPs…"/>
          <p:cNvSpPr txBox="1"/>
          <p:nvPr/>
        </p:nvSpPr>
        <p:spPr>
          <a:xfrm>
            <a:off x="7204843" y="4370611"/>
            <a:ext cx="6529835" cy="24574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/>
          <a:p>
            <a:pPr defTabSz="457200">
              <a:defRPr sz="2200">
                <a:solidFill>
                  <a:srgbClr val="FFFFFF"/>
                </a:solidFill>
              </a:defRPr>
            </a:pPr>
            <a:r>
              <a:t>Processo seletivo já realizado por outro ente federativo.</a:t>
            </a:r>
            <a:endParaRPr sz="3400">
              <a:latin typeface="Aptos Bold"/>
              <a:ea typeface="Aptos Bold"/>
              <a:cs typeface="Aptos Bold"/>
              <a:sym typeface="Aptos Bold"/>
            </a:endParaRPr>
          </a:p>
          <a:p>
            <a:pPr defTabSz="457200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 sz="3400">
              <a:latin typeface="Aptos Bold"/>
              <a:ea typeface="Aptos Bold"/>
              <a:cs typeface="Aptos Bold"/>
              <a:sym typeface="Aptos Bold"/>
            </a:endParaRPr>
          </a:p>
          <a:p>
            <a:pPr defTabSz="457200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PRINCIPAIS VANTAGENS</a:t>
            </a:r>
            <a:br/>
            <a:r>
              <a:rPr sz="2000">
                <a:latin typeface="+mn-lt"/>
                <a:ea typeface="+mn-ea"/>
                <a:cs typeface="+mn-cs"/>
                <a:sym typeface="Aptos Display"/>
              </a:rPr>
              <a:t>Maior celeridade, segurança no uso de um</a:t>
            </a:r>
            <a:br>
              <a:rPr sz="2000">
                <a:latin typeface="+mn-lt"/>
                <a:ea typeface="+mn-ea"/>
                <a:cs typeface="+mn-cs"/>
                <a:sym typeface="Aptos Display"/>
              </a:rPr>
            </a:br>
            <a:r>
              <a:rPr sz="2000">
                <a:latin typeface="+mn-lt"/>
                <a:ea typeface="+mn-ea"/>
                <a:cs typeface="+mn-cs"/>
                <a:sym typeface="Aptos Display"/>
              </a:rPr>
              <a:t>processo seletivo já realizado e recomendado,</a:t>
            </a:r>
            <a:br>
              <a:rPr sz="2000">
                <a:latin typeface="+mn-lt"/>
                <a:ea typeface="+mn-ea"/>
                <a:cs typeface="+mn-cs"/>
                <a:sym typeface="Aptos Display"/>
              </a:rPr>
            </a:br>
            <a:r>
              <a:rPr sz="2000">
                <a:latin typeface="+mn-lt"/>
                <a:ea typeface="+mn-ea"/>
                <a:cs typeface="+mn-cs"/>
                <a:sym typeface="Aptos Display"/>
              </a:rPr>
              <a:t>eficiência de custos.</a:t>
            </a:r>
          </a:p>
        </p:txBody>
      </p:sp>
      <p:sp>
        <p:nvSpPr>
          <p:cNvPr id="628" name="Line"/>
          <p:cNvSpPr/>
          <p:nvPr/>
        </p:nvSpPr>
        <p:spPr>
          <a:xfrm flipV="1">
            <a:off x="6668137" y="2481127"/>
            <a:ext cx="9" cy="5075374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29" name="Line"/>
          <p:cNvSpPr/>
          <p:nvPr/>
        </p:nvSpPr>
        <p:spPr>
          <a:xfrm flipV="1">
            <a:off x="952691" y="4637811"/>
            <a:ext cx="5714812" cy="9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30" name="Prospecção dos RPs…"/>
          <p:cNvSpPr txBox="1"/>
          <p:nvPr/>
        </p:nvSpPr>
        <p:spPr>
          <a:xfrm>
            <a:off x="7204843" y="2591278"/>
            <a:ext cx="6529835" cy="1489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/>
          <a:p>
            <a:pPr defTabSz="457200">
              <a:lnSpc>
                <a:spcPct val="80000"/>
              </a:lnSpc>
              <a:defRPr sz="5000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Aproveitamento</a:t>
            </a:r>
            <a:br/>
            <a:r>
              <a:t>de processo seletivo</a:t>
            </a:r>
          </a:p>
        </p:txBody>
      </p:sp>
      <p:pic>
        <p:nvPicPr>
          <p:cNvPr id="63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0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633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34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35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36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37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38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39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641" name="PEA/PIA EM 2024"/>
          <p:cNvSpPr txBox="1"/>
          <p:nvPr/>
        </p:nvSpPr>
        <p:spPr>
          <a:xfrm>
            <a:off x="763846" y="761272"/>
            <a:ext cx="9049034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Critérios para a escolha da EFPC</a:t>
            </a:r>
          </a:p>
        </p:txBody>
      </p:sp>
      <p:sp>
        <p:nvSpPr>
          <p:cNvPr id="642" name="CaixaDeTexto 2"/>
          <p:cNvSpPr txBox="1"/>
          <p:nvPr/>
        </p:nvSpPr>
        <p:spPr>
          <a:xfrm>
            <a:off x="1010439" y="2735334"/>
            <a:ext cx="3810005" cy="47110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612011">
              <a:lnSpc>
                <a:spcPct val="80000"/>
              </a:lnSpc>
              <a:defRPr sz="3400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Capacitação técnica</a:t>
            </a:r>
          </a:p>
          <a:p>
            <a:pPr defTabSz="1612011">
              <a:defRPr sz="22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2200">
                <a:solidFill>
                  <a:srgbClr val="FFFFFF"/>
                </a:solidFill>
              </a:defRPr>
            </a:pPr>
            <a:r>
              <a:t>Experiência da EFPC (rentabilidade acumulada, ativo administrado, número de</a:t>
            </a:r>
            <a:endParaRPr>
              <a:latin typeface="Aptos Bold"/>
              <a:ea typeface="Aptos Bold"/>
              <a:cs typeface="Aptos Bold"/>
              <a:sym typeface="Aptos Bold"/>
            </a:endParaRPr>
          </a:p>
          <a:p>
            <a:pPr defTabSz="1612011">
              <a:defRPr sz="2200">
                <a:solidFill>
                  <a:srgbClr val="FFFFFF"/>
                </a:solidFill>
              </a:defRPr>
            </a:pPr>
            <a:r>
              <a:t>participantes, experiência em RPC de servidores públicos)</a:t>
            </a:r>
            <a:endParaRPr>
              <a:latin typeface="Aptos Bold"/>
              <a:ea typeface="Aptos Bold"/>
              <a:cs typeface="Aptos Bold"/>
              <a:sym typeface="Aptos Bold"/>
            </a:endParaRPr>
          </a:p>
          <a:p>
            <a:pPr defTabSz="1612011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>
              <a:latin typeface="Aptos Bold"/>
              <a:ea typeface="Aptos Bold"/>
              <a:cs typeface="Aptos Bold"/>
              <a:sym typeface="Aptos Bold"/>
            </a:endParaRPr>
          </a:p>
          <a:p>
            <a:pPr defTabSz="1612011">
              <a:defRPr sz="2200">
                <a:solidFill>
                  <a:srgbClr val="FFFFFF"/>
                </a:solidFill>
              </a:defRPr>
            </a:pPr>
            <a:r>
              <a:t>Estrutura de Governança, Qualificação da Diretoria Executiva, Controles Internos e Processos de Gestão de Riscos</a:t>
            </a:r>
          </a:p>
        </p:txBody>
      </p:sp>
      <p:sp>
        <p:nvSpPr>
          <p:cNvPr id="64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24</a:t>
            </a:fld>
            <a:endParaRPr/>
          </a:p>
        </p:txBody>
      </p:sp>
      <p:sp>
        <p:nvSpPr>
          <p:cNvPr id="644" name="Line"/>
          <p:cNvSpPr/>
          <p:nvPr/>
        </p:nvSpPr>
        <p:spPr>
          <a:xfrm flipV="1">
            <a:off x="5144137" y="2481127"/>
            <a:ext cx="8" cy="5075374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645" name="CaixaDeTexto 2"/>
          <p:cNvSpPr txBox="1"/>
          <p:nvPr/>
        </p:nvSpPr>
        <p:spPr>
          <a:xfrm>
            <a:off x="5651500" y="2735334"/>
            <a:ext cx="3810002" cy="3766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612011">
              <a:lnSpc>
                <a:spcPct val="80000"/>
              </a:lnSpc>
              <a:defRPr sz="3400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Condições econômicas da proposta</a:t>
            </a:r>
          </a:p>
          <a:p>
            <a:pPr defTabSz="1612011">
              <a:defRPr sz="22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2200">
                <a:solidFill>
                  <a:srgbClr val="FFFFFF"/>
                </a:solidFill>
              </a:defRPr>
            </a:pPr>
            <a:r>
              <a:t>Custeio - Taxa de Administração e Carregamento</a:t>
            </a:r>
            <a:endParaRPr>
              <a:latin typeface="Aptos Bold"/>
              <a:ea typeface="Aptos Bold"/>
              <a:cs typeface="Aptos Bold"/>
              <a:sym typeface="Aptos Bold"/>
            </a:endParaRPr>
          </a:p>
          <a:p>
            <a:pPr defTabSz="1612011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>
              <a:latin typeface="Aptos Bold"/>
              <a:ea typeface="Aptos Bold"/>
              <a:cs typeface="Aptos Bold"/>
              <a:sym typeface="Aptos Bold"/>
            </a:endParaRPr>
          </a:p>
          <a:p>
            <a:pPr defTabSz="1612011">
              <a:defRPr sz="2200">
                <a:solidFill>
                  <a:srgbClr val="FFFFFF"/>
                </a:solidFill>
              </a:defRPr>
            </a:pPr>
            <a:r>
              <a:t>Despesa Administrativa da EFPC</a:t>
            </a:r>
            <a:endParaRPr>
              <a:latin typeface="Aptos Bold"/>
              <a:ea typeface="Aptos Bold"/>
              <a:cs typeface="Aptos Bold"/>
              <a:sym typeface="Aptos Bold"/>
            </a:endParaRPr>
          </a:p>
          <a:p>
            <a:pPr defTabSz="1612011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>
              <a:latin typeface="Aptos Bold"/>
              <a:ea typeface="Aptos Bold"/>
              <a:cs typeface="Aptos Bold"/>
              <a:sym typeface="Aptos Bold"/>
            </a:endParaRPr>
          </a:p>
          <a:p>
            <a:pPr defTabSz="1612011">
              <a:defRPr sz="2200">
                <a:solidFill>
                  <a:srgbClr val="FFFFFF"/>
                </a:solidFill>
              </a:defRPr>
            </a:pPr>
            <a:r>
              <a:t>Necessidade de Aporte Inicial</a:t>
            </a:r>
          </a:p>
        </p:txBody>
      </p:sp>
      <p:sp>
        <p:nvSpPr>
          <p:cNvPr id="646" name="CaixaDeTexto 2"/>
          <p:cNvSpPr txBox="1"/>
          <p:nvPr/>
        </p:nvSpPr>
        <p:spPr>
          <a:xfrm>
            <a:off x="10419588" y="2735333"/>
            <a:ext cx="3810002" cy="3339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612011">
              <a:lnSpc>
                <a:spcPct val="80000"/>
              </a:lnSpc>
              <a:defRPr sz="3400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Plano de benefícios</a:t>
            </a:r>
          </a:p>
          <a:p>
            <a:pPr defTabSz="1612011">
              <a:defRPr sz="22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2200">
                <a:solidFill>
                  <a:srgbClr val="FFFFFF"/>
                </a:solidFill>
              </a:defRPr>
            </a:pPr>
            <a:r>
              <a:t>Suporte para a Implantação do Plano (canais, sistemas e ações de educação previdenciária)</a:t>
            </a:r>
            <a:endParaRPr>
              <a:latin typeface="Aptos Bold"/>
              <a:ea typeface="Aptos Bold"/>
              <a:cs typeface="Aptos Bold"/>
              <a:sym typeface="Aptos Bold"/>
            </a:endParaRPr>
          </a:p>
          <a:p>
            <a:pPr defTabSz="1612011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>
              <a:latin typeface="Aptos Bold"/>
              <a:ea typeface="Aptos Bold"/>
              <a:cs typeface="Aptos Bold"/>
              <a:sym typeface="Aptos Bold"/>
            </a:endParaRPr>
          </a:p>
          <a:p>
            <a:pPr defTabSz="1612011">
              <a:defRPr sz="2200">
                <a:solidFill>
                  <a:srgbClr val="FFFFFF"/>
                </a:solidFill>
              </a:defRPr>
            </a:pPr>
            <a:r>
              <a:t>Modelagem do Plano e Benefícios de Risco</a:t>
            </a:r>
          </a:p>
        </p:txBody>
      </p:sp>
      <p:sp>
        <p:nvSpPr>
          <p:cNvPr id="647" name="Line"/>
          <p:cNvSpPr/>
          <p:nvPr/>
        </p:nvSpPr>
        <p:spPr>
          <a:xfrm flipV="1">
            <a:off x="9900447" y="2481127"/>
            <a:ext cx="10" cy="5075374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64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7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650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51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52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53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54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55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56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658" name="PEA/PIA EM 2024"/>
          <p:cNvSpPr txBox="1"/>
          <p:nvPr/>
        </p:nvSpPr>
        <p:spPr>
          <a:xfrm>
            <a:off x="763847" y="761272"/>
            <a:ext cx="10374446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Orientações para implementar o RPC</a:t>
            </a:r>
          </a:p>
        </p:txBody>
      </p:sp>
      <p:sp>
        <p:nvSpPr>
          <p:cNvPr id="65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25</a:t>
            </a:fld>
            <a:endParaRPr/>
          </a:p>
        </p:txBody>
      </p:sp>
      <p:sp>
        <p:nvSpPr>
          <p:cNvPr id="660" name="PIRÂMIDE ETÁRIA NO BRASIL"/>
          <p:cNvSpPr txBox="1"/>
          <p:nvPr/>
        </p:nvSpPr>
        <p:spPr>
          <a:xfrm>
            <a:off x="1892756" y="2457150"/>
            <a:ext cx="3996384" cy="733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90000"/>
              </a:lnSpc>
              <a:defRPr sz="4200" spc="1">
                <a:solidFill>
                  <a:srgbClr val="FFFFFF"/>
                </a:solidFill>
              </a:defRPr>
            </a:lvl1pPr>
          </a:lstStyle>
          <a:p>
            <a:r>
              <a:t>Panorama do RPC</a:t>
            </a:r>
          </a:p>
        </p:txBody>
      </p:sp>
      <p:sp>
        <p:nvSpPr>
          <p:cNvPr id="661" name="PIRÂMIDE ETÁRIA NO BRASIL"/>
          <p:cNvSpPr txBox="1"/>
          <p:nvPr/>
        </p:nvSpPr>
        <p:spPr>
          <a:xfrm>
            <a:off x="1892756" y="3518687"/>
            <a:ext cx="6088801" cy="13163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/>
          <a:p>
            <a:pPr>
              <a:lnSpc>
                <a:spcPct val="90000"/>
              </a:lnSpc>
              <a:defRPr sz="4200" spc="1">
                <a:solidFill>
                  <a:srgbClr val="FFFFFF"/>
                </a:solidFill>
              </a:defRPr>
            </a:pPr>
            <a:r>
              <a:t>Procedimentos e</a:t>
            </a:r>
          </a:p>
          <a:p>
            <a:pPr>
              <a:lnSpc>
                <a:spcPct val="90000"/>
              </a:lnSpc>
              <a:defRPr sz="4200" spc="1">
                <a:solidFill>
                  <a:srgbClr val="FFFFFF"/>
                </a:solidFill>
              </a:defRPr>
            </a:pPr>
            <a:r>
              <a:t>recomendações para o ente</a:t>
            </a:r>
          </a:p>
        </p:txBody>
      </p:sp>
      <p:sp>
        <p:nvSpPr>
          <p:cNvPr id="662" name="PIRÂMIDE ETÁRIA NO BRASIL"/>
          <p:cNvSpPr txBox="1"/>
          <p:nvPr/>
        </p:nvSpPr>
        <p:spPr>
          <a:xfrm>
            <a:off x="1892753" y="5049203"/>
            <a:ext cx="6342536" cy="13163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/>
          <a:p>
            <a:pPr>
              <a:lnSpc>
                <a:spcPct val="90000"/>
              </a:lnSpc>
              <a:defRPr sz="4200" spc="1">
                <a:solidFill>
                  <a:srgbClr val="FFFFFF"/>
                </a:solidFill>
              </a:defRPr>
            </a:pPr>
            <a:r>
              <a:t>Acompanhamento </a:t>
            </a:r>
          </a:p>
          <a:p>
            <a:pPr>
              <a:lnSpc>
                <a:spcPct val="90000"/>
              </a:lnSpc>
              <a:defRPr sz="4200" spc="1">
                <a:solidFill>
                  <a:srgbClr val="FFFFFF"/>
                </a:solidFill>
              </a:defRPr>
            </a:pPr>
            <a:r>
              <a:t>após a implementação</a:t>
            </a:r>
          </a:p>
        </p:txBody>
      </p:sp>
      <p:sp>
        <p:nvSpPr>
          <p:cNvPr id="663" name="PIRÂMIDE ETÁRIA NO BRASIL"/>
          <p:cNvSpPr txBox="1"/>
          <p:nvPr/>
        </p:nvSpPr>
        <p:spPr>
          <a:xfrm>
            <a:off x="9881144" y="3039077"/>
            <a:ext cx="4220511" cy="733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/>
          <a:p>
            <a:pPr algn="r">
              <a:defRPr sz="1400" spc="-26">
                <a:solidFill>
                  <a:srgbClr val="FFFFFF"/>
                </a:solidFill>
              </a:defRPr>
            </a:pPr>
            <a:r>
              <a:t>Para mais informações, acesse o</a:t>
            </a:r>
            <a:br/>
            <a:r>
              <a:rPr>
                <a:latin typeface="Aptos Bold"/>
                <a:ea typeface="Aptos Bold"/>
                <a:cs typeface="Aptos Bold"/>
                <a:sym typeface="Aptos Bold"/>
              </a:rPr>
              <a:t>Guia de Previdência Complementar</a:t>
            </a:r>
            <a:br>
              <a:rPr>
                <a:latin typeface="Aptos Bold"/>
                <a:ea typeface="Aptos Bold"/>
                <a:cs typeface="Aptos Bold"/>
                <a:sym typeface="Aptos Bold"/>
              </a:rPr>
            </a:br>
            <a:r>
              <a:rPr>
                <a:latin typeface="Aptos Bold"/>
                <a:ea typeface="Aptos Bold"/>
                <a:cs typeface="Aptos Bold"/>
                <a:sym typeface="Aptos Bold"/>
              </a:rPr>
              <a:t>para Entes Federativos</a:t>
            </a:r>
          </a:p>
        </p:txBody>
      </p:sp>
      <p:pic>
        <p:nvPicPr>
          <p:cNvPr id="664" name="Screenshot 2024-09-13 at 12.12.51.png" descr="Screenshot 2024-09-13 at 12.12.51.png"/>
          <p:cNvPicPr>
            <a:picLocks noChangeAspect="1"/>
          </p:cNvPicPr>
          <p:nvPr/>
        </p:nvPicPr>
        <p:blipFill>
          <a:blip r:embed="rId2"/>
          <a:srcRect l="29679" t="10879" r="37643" b="4458"/>
          <a:stretch>
            <a:fillRect/>
          </a:stretch>
        </p:blipFill>
        <p:spPr>
          <a:xfrm>
            <a:off x="11574411" y="4059464"/>
            <a:ext cx="2518836" cy="4079156"/>
          </a:xfrm>
          <a:prstGeom prst="rect">
            <a:avLst/>
          </a:prstGeom>
          <a:ln w="12700">
            <a:miter lim="400000"/>
          </a:ln>
        </p:spPr>
      </p:pic>
      <p:pic>
        <p:nvPicPr>
          <p:cNvPr id="665" name="pasted-movie.png" descr="pasted-movi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0503" y="5639387"/>
            <a:ext cx="2203982" cy="2203986"/>
          </a:xfrm>
          <a:prstGeom prst="rect">
            <a:avLst/>
          </a:prstGeom>
          <a:ln w="38100">
            <a:solidFill>
              <a:srgbClr val="000000"/>
            </a:solidFill>
            <a:miter lim="400000"/>
          </a:ln>
        </p:spPr>
      </p:pic>
      <p:sp>
        <p:nvSpPr>
          <p:cNvPr id="666" name="PEA…"/>
          <p:cNvSpPr txBox="1"/>
          <p:nvPr/>
        </p:nvSpPr>
        <p:spPr>
          <a:xfrm>
            <a:off x="712318" y="1541375"/>
            <a:ext cx="1047536" cy="20669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12800" spc="-256">
                <a:solidFill>
                  <a:srgbClr val="EA3323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1</a:t>
            </a:r>
          </a:p>
        </p:txBody>
      </p:sp>
      <p:sp>
        <p:nvSpPr>
          <p:cNvPr id="667" name="PEA…"/>
          <p:cNvSpPr txBox="1"/>
          <p:nvPr/>
        </p:nvSpPr>
        <p:spPr>
          <a:xfrm>
            <a:off x="712318" y="3117713"/>
            <a:ext cx="1047536" cy="20669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12800" spc="-256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2</a:t>
            </a:r>
          </a:p>
        </p:txBody>
      </p:sp>
      <p:sp>
        <p:nvSpPr>
          <p:cNvPr id="668" name="PEA…"/>
          <p:cNvSpPr txBox="1"/>
          <p:nvPr/>
        </p:nvSpPr>
        <p:spPr>
          <a:xfrm>
            <a:off x="712318" y="4694056"/>
            <a:ext cx="1047536" cy="20669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12800" spc="-256">
                <a:solidFill>
                  <a:srgbClr val="50B19E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3</a:t>
            </a:r>
          </a:p>
        </p:txBody>
      </p:sp>
      <p:sp>
        <p:nvSpPr>
          <p:cNvPr id="669" name="PIRÂMIDE ETÁRIA NO BRASIL"/>
          <p:cNvSpPr txBox="1"/>
          <p:nvPr/>
        </p:nvSpPr>
        <p:spPr>
          <a:xfrm>
            <a:off x="1892754" y="7001846"/>
            <a:ext cx="6367088" cy="733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90000"/>
              </a:lnSpc>
              <a:defRPr sz="4200" spc="1">
                <a:solidFill>
                  <a:srgbClr val="FFFFFF"/>
                </a:solidFill>
              </a:defRPr>
            </a:lvl1pPr>
          </a:lstStyle>
          <a:p>
            <a:r>
              <a:t>Modelos e minutas em anexo</a:t>
            </a:r>
          </a:p>
        </p:txBody>
      </p:sp>
      <p:sp>
        <p:nvSpPr>
          <p:cNvPr id="670" name="PEA…"/>
          <p:cNvSpPr txBox="1"/>
          <p:nvPr/>
        </p:nvSpPr>
        <p:spPr>
          <a:xfrm>
            <a:off x="712318" y="6190689"/>
            <a:ext cx="1047536" cy="20669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8" tIns="42858" rIns="42858" bIns="42858">
            <a:spAutoFit/>
          </a:bodyPr>
          <a:lstStyle>
            <a:lvl1pPr algn="r">
              <a:defRPr sz="12800" spc="-256">
                <a:solidFill>
                  <a:srgbClr val="3070B6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4</a:t>
            </a:r>
          </a:p>
        </p:txBody>
      </p:sp>
      <p:pic>
        <p:nvPicPr>
          <p:cNvPr id="671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0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673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74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75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76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77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78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79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681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26</a:t>
            </a:fld>
            <a:endParaRPr/>
          </a:p>
        </p:txBody>
      </p:sp>
      <p:sp>
        <p:nvSpPr>
          <p:cNvPr id="682" name="PEA/PIA EM 2024"/>
          <p:cNvSpPr txBox="1"/>
          <p:nvPr/>
        </p:nvSpPr>
        <p:spPr>
          <a:xfrm>
            <a:off x="763846" y="761272"/>
            <a:ext cx="5787209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Atuação da Prevcom</a:t>
            </a:r>
          </a:p>
        </p:txBody>
      </p:sp>
      <p:grpSp>
        <p:nvGrpSpPr>
          <p:cNvPr id="689" name="Group"/>
          <p:cNvGrpSpPr/>
          <p:nvPr/>
        </p:nvGrpSpPr>
        <p:grpSpPr>
          <a:xfrm>
            <a:off x="6908954" y="995048"/>
            <a:ext cx="7712638" cy="7620005"/>
            <a:chOff x="0" y="0"/>
            <a:chExt cx="7712635" cy="7620003"/>
          </a:xfrm>
        </p:grpSpPr>
        <p:pic>
          <p:nvPicPr>
            <p:cNvPr id="683" name="Image" descr="Image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-1"/>
              <a:ext cx="7451394" cy="762000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84" name="PREVCOM PA"/>
            <p:cNvSpPr txBox="1"/>
            <p:nvPr/>
          </p:nvSpPr>
          <p:spPr>
            <a:xfrm>
              <a:off x="3860628" y="1820664"/>
              <a:ext cx="2299718" cy="12431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2858" tIns="42858" rIns="42858" bIns="42858" numCol="1" anchor="t">
              <a:normAutofit/>
            </a:bodyPr>
            <a:lstStyle>
              <a:lvl1pPr defTabSz="457195">
                <a:defRPr sz="18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lvl1pPr>
            </a:lstStyle>
            <a:p>
              <a:r>
                <a:t>PREVCOM PA</a:t>
              </a:r>
            </a:p>
          </p:txBody>
        </p:sp>
        <p:sp>
          <p:nvSpPr>
            <p:cNvPr id="685" name="PREVCOM MT"/>
            <p:cNvSpPr txBox="1"/>
            <p:nvPr/>
          </p:nvSpPr>
          <p:spPr>
            <a:xfrm>
              <a:off x="3309847" y="3514042"/>
              <a:ext cx="2299717" cy="6926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2858" tIns="42858" rIns="42858" bIns="42858" numCol="1" anchor="t">
              <a:normAutofit/>
            </a:bodyPr>
            <a:lstStyle>
              <a:lvl1pPr defTabSz="457195">
                <a:defRPr sz="18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lvl1pPr>
            </a:lstStyle>
            <a:p>
              <a:r>
                <a:t>PREVCOM MT</a:t>
              </a:r>
            </a:p>
          </p:txBody>
        </p:sp>
        <p:sp>
          <p:nvSpPr>
            <p:cNvPr id="686" name="PREVCOM RO"/>
            <p:cNvSpPr txBox="1"/>
            <p:nvPr/>
          </p:nvSpPr>
          <p:spPr>
            <a:xfrm>
              <a:off x="465295" y="3198806"/>
              <a:ext cx="1843045" cy="692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2858" tIns="42858" rIns="42858" bIns="42858" numCol="1" anchor="t">
              <a:normAutofit/>
            </a:bodyPr>
            <a:lstStyle>
              <a:lvl1pPr algn="r" defTabSz="457195">
                <a:defRPr sz="18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lvl1pPr>
            </a:lstStyle>
            <a:p>
              <a:r>
                <a:t>PREVCOM RO</a:t>
              </a:r>
            </a:p>
          </p:txBody>
        </p:sp>
        <p:sp>
          <p:nvSpPr>
            <p:cNvPr id="687" name="PREVCOM MS"/>
            <p:cNvSpPr txBox="1"/>
            <p:nvPr/>
          </p:nvSpPr>
          <p:spPr>
            <a:xfrm>
              <a:off x="3524480" y="4824271"/>
              <a:ext cx="2299718" cy="6926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2858" tIns="42858" rIns="42858" bIns="42858" numCol="1" anchor="t">
              <a:normAutofit/>
            </a:bodyPr>
            <a:lstStyle>
              <a:lvl1pPr defTabSz="457195">
                <a:defRPr sz="18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lvl1pPr>
            </a:lstStyle>
            <a:p>
              <a:r>
                <a:t>PREVCOM MS</a:t>
              </a:r>
            </a:p>
          </p:txBody>
        </p:sp>
        <p:sp>
          <p:nvSpPr>
            <p:cNvPr id="688" name="PREVCOM RP…"/>
            <p:cNvSpPr txBox="1"/>
            <p:nvPr/>
          </p:nvSpPr>
          <p:spPr>
            <a:xfrm>
              <a:off x="5016658" y="5561730"/>
              <a:ext cx="2695978" cy="18226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2858" tIns="42858" rIns="42858" bIns="42858" numCol="1" anchor="t">
              <a:normAutofit/>
            </a:bodyPr>
            <a:lstStyle/>
            <a:p>
              <a:pPr defTabSz="457195">
                <a:defRPr sz="18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PREVCOM RP</a:t>
              </a:r>
            </a:p>
            <a:p>
              <a:pPr defTabSz="457195">
                <a:defRPr sz="18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PREVCOM RG</a:t>
              </a:r>
            </a:p>
            <a:p>
              <a:pPr defTabSz="457195">
                <a:defRPr sz="18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PREVCOM RG-UNIS</a:t>
              </a:r>
            </a:p>
            <a:p>
              <a:pPr defTabSz="457195">
                <a:defRPr sz="18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PREVCOM MULTI</a:t>
              </a:r>
            </a:p>
            <a:p>
              <a:pPr defTabSz="457195">
                <a:defRPr sz="18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SP Previdência</a:t>
              </a:r>
            </a:p>
          </p:txBody>
        </p:sp>
      </p:grpSp>
      <p:sp>
        <p:nvSpPr>
          <p:cNvPr id="690" name="A fundação está presente em 5 estados e 24 municípios do Brasil, incluindo São Paulo/Capital.…"/>
          <p:cNvSpPr txBox="1"/>
          <p:nvPr/>
        </p:nvSpPr>
        <p:spPr>
          <a:xfrm>
            <a:off x="1270000" y="2095500"/>
            <a:ext cx="6429458" cy="63500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1" tIns="47621" rIns="47621" bIns="47621">
            <a:normAutofit/>
          </a:bodyPr>
          <a:lstStyle/>
          <a:p>
            <a:pPr defTabSz="2438336">
              <a:defRPr sz="2800">
                <a:solidFill>
                  <a:srgbClr val="FFFFFF"/>
                </a:solidFill>
              </a:defRPr>
            </a:pPr>
            <a:r>
              <a:t>A fundação está presente em</a:t>
            </a:r>
          </a:p>
          <a:p>
            <a:pPr defTabSz="2438336">
              <a:defRPr sz="2800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5 estados </a:t>
            </a:r>
            <a:r>
              <a:rPr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e</a:t>
            </a:r>
            <a:r>
              <a:rPr>
                <a:solidFill>
                  <a:srgbClr val="FFFFFF"/>
                </a:solidFill>
              </a:rPr>
              <a:t> </a:t>
            </a:r>
            <a:r>
              <a:t>45 municípios</a:t>
            </a:r>
            <a:r>
              <a:rPr>
                <a:solidFill>
                  <a:srgbClr val="FFFFFF"/>
                </a:solidFill>
              </a:rPr>
              <a:t> </a:t>
            </a:r>
            <a:r>
              <a:rPr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do Brasil,</a:t>
            </a:r>
            <a:br>
              <a:rPr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</a:br>
            <a:r>
              <a:rPr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incluindo São Paulo/Capital.</a:t>
            </a:r>
            <a:endParaRPr>
              <a:solidFill>
                <a:srgbClr val="FFFFFF"/>
              </a:solidFill>
            </a:endParaRPr>
          </a:p>
          <a:p>
            <a:pPr defTabSz="2438336">
              <a:defRPr sz="2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>
              <a:solidFill>
                <a:srgbClr val="FFFFFF"/>
              </a:solidFill>
            </a:endParaRPr>
          </a:p>
          <a:p>
            <a:pPr defTabSz="2438336">
              <a:defRPr sz="2800">
                <a:solidFill>
                  <a:srgbClr val="FFFFFF"/>
                </a:solidFill>
              </a:defRPr>
            </a:pPr>
            <a:r>
              <a:t>PATRIMÔNIO </a:t>
            </a:r>
            <a:r>
              <a:rPr sz="2200"/>
              <a:t>(março/2026)</a:t>
            </a:r>
          </a:p>
          <a:p>
            <a:pPr defTabSz="2438336">
              <a:defRPr sz="4200">
                <a:solidFill>
                  <a:srgbClr val="439556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R$ 5 bilhões</a:t>
            </a:r>
            <a:br/>
            <a:endParaRPr sz="2800">
              <a:solidFill>
                <a:srgbClr val="FFFFFF"/>
              </a:solidFill>
            </a:endParaRPr>
          </a:p>
          <a:p>
            <a:pPr defTabSz="2438336">
              <a:defRPr sz="2800">
                <a:solidFill>
                  <a:srgbClr val="FFFFFF"/>
                </a:solidFill>
              </a:defRPr>
            </a:pPr>
            <a:r>
              <a:t>POPULAÇÃO </a:t>
            </a:r>
            <a:r>
              <a:rPr sz="2200"/>
              <a:t>(fevereiro/2026)</a:t>
            </a:r>
          </a:p>
          <a:p>
            <a:pPr defTabSz="2438336">
              <a:defRPr sz="4200">
                <a:solidFill>
                  <a:srgbClr val="50B09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56.929 pessoas</a:t>
            </a:r>
          </a:p>
          <a:p>
            <a:pPr defTabSz="2438336">
              <a:defRPr sz="2200">
                <a:solidFill>
                  <a:srgbClr val="FFFFFF"/>
                </a:solidFill>
              </a:defRPr>
            </a:pPr>
            <a:r>
              <a:t>participantes, assistidos e beneficiários</a:t>
            </a:r>
          </a:p>
        </p:txBody>
      </p:sp>
      <p:pic>
        <p:nvPicPr>
          <p:cNvPr id="69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0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693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94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95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96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97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98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699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701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27</a:t>
            </a:fld>
            <a:endParaRPr/>
          </a:p>
        </p:txBody>
      </p:sp>
      <p:sp>
        <p:nvSpPr>
          <p:cNvPr id="702" name="PEA/PIA EM 2024"/>
          <p:cNvSpPr txBox="1"/>
          <p:nvPr/>
        </p:nvSpPr>
        <p:spPr>
          <a:xfrm>
            <a:off x="763846" y="761273"/>
            <a:ext cx="83544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Governança de Investimentos</a:t>
            </a:r>
          </a:p>
        </p:txBody>
      </p:sp>
      <p:sp>
        <p:nvSpPr>
          <p:cNvPr id="703" name="A fundação está presente em 5 estados e 24 municípios do Brasil, incluindo São Paulo/Capital.…"/>
          <p:cNvSpPr txBox="1"/>
          <p:nvPr/>
        </p:nvSpPr>
        <p:spPr>
          <a:xfrm>
            <a:off x="888999" y="1460500"/>
            <a:ext cx="9682748" cy="1501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1" tIns="47621" rIns="47621" bIns="47621">
            <a:normAutofit/>
          </a:bodyPr>
          <a:lstStyle/>
          <a:p>
            <a:pPr defTabSz="2438336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Política de Investimentos</a:t>
            </a:r>
            <a:endParaRPr sz="2800"/>
          </a:p>
          <a:p>
            <a:pPr defTabSz="2438336">
              <a:defRPr sz="2200">
                <a:solidFill>
                  <a:srgbClr val="FFFFFF"/>
                </a:solidFill>
              </a:defRPr>
            </a:pPr>
            <a:r>
              <a:t>Estabelece diretrizes, limites e parâmetros para a gestão</a:t>
            </a:r>
          </a:p>
        </p:txBody>
      </p:sp>
      <p:pic>
        <p:nvPicPr>
          <p:cNvPr id="70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705" name="Título 1"/>
          <p:cNvSpPr txBox="1"/>
          <p:nvPr/>
        </p:nvSpPr>
        <p:spPr>
          <a:xfrm>
            <a:off x="1274112" y="3304543"/>
            <a:ext cx="2540001" cy="1338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02030">
              <a:defRPr sz="2178">
                <a:solidFill>
                  <a:srgbClr val="9F1F14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CONSELHO DELIBERATIVO</a:t>
            </a:r>
            <a:endParaRPr sz="1782"/>
          </a:p>
          <a:p>
            <a:pPr defTabSz="1102030">
              <a:defRPr sz="1782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>
                <a:latin typeface="+mn-lt"/>
                <a:ea typeface="+mn-ea"/>
                <a:cs typeface="+mn-cs"/>
                <a:sym typeface="Aptos Display"/>
              </a:rPr>
              <a:t>Aprovação anual</a:t>
            </a:r>
          </a:p>
          <a:p>
            <a:pPr defTabSz="1102030">
              <a:defRPr sz="1782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rPr>
                <a:latin typeface="+mn-lt"/>
                <a:ea typeface="+mn-ea"/>
                <a:cs typeface="+mn-cs"/>
                <a:sym typeface="Aptos Display"/>
              </a:rPr>
              <a:t>Monitoramento mensal</a:t>
            </a:r>
          </a:p>
        </p:txBody>
      </p:sp>
      <p:sp>
        <p:nvSpPr>
          <p:cNvPr id="706" name="Título 1"/>
          <p:cNvSpPr txBox="1"/>
          <p:nvPr/>
        </p:nvSpPr>
        <p:spPr>
          <a:xfrm>
            <a:off x="4568930" y="3304543"/>
            <a:ext cx="2540001" cy="1338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24405">
              <a:defRPr sz="2200">
                <a:solidFill>
                  <a:srgbClr val="3070B6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CONSELHO FISCAL</a:t>
            </a:r>
          </a:p>
          <a:p>
            <a:pPr defTabSz="1124405">
              <a:defRPr sz="1800">
                <a:solidFill>
                  <a:srgbClr val="FFFFFF"/>
                </a:solidFill>
              </a:defRPr>
            </a:pPr>
            <a:r>
              <a:t>Monitoramento mensal</a:t>
            </a:r>
          </a:p>
        </p:txBody>
      </p:sp>
      <p:sp>
        <p:nvSpPr>
          <p:cNvPr id="707" name="Título 1"/>
          <p:cNvSpPr txBox="1"/>
          <p:nvPr/>
        </p:nvSpPr>
        <p:spPr>
          <a:xfrm>
            <a:off x="7937003" y="3304543"/>
            <a:ext cx="2540001" cy="1338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02030">
              <a:defRPr sz="2178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COMITÊS GESTORES</a:t>
            </a:r>
            <a:br/>
            <a:r>
              <a:rPr sz="1782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Parametrização anual</a:t>
            </a:r>
            <a:br>
              <a:rPr sz="1782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</a:br>
            <a:r>
              <a:rPr sz="1782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Monitoramento mensal</a:t>
            </a:r>
          </a:p>
        </p:txBody>
      </p:sp>
      <p:sp>
        <p:nvSpPr>
          <p:cNvPr id="708" name="Título 1"/>
          <p:cNvSpPr txBox="1"/>
          <p:nvPr/>
        </p:nvSpPr>
        <p:spPr>
          <a:xfrm>
            <a:off x="11308020" y="3304543"/>
            <a:ext cx="2540001" cy="13381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24405">
              <a:defRPr sz="2200">
                <a:solidFill>
                  <a:srgbClr val="50B19E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PREVIC</a:t>
            </a:r>
            <a:br/>
            <a:r>
              <a: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Monitoramento constante</a:t>
            </a:r>
            <a:br>
              <a: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</a:br>
            <a:r>
              <a: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do enquadramento</a:t>
            </a:r>
          </a:p>
        </p:txBody>
      </p:sp>
      <p:sp>
        <p:nvSpPr>
          <p:cNvPr id="709" name="Título 1"/>
          <p:cNvSpPr txBox="1"/>
          <p:nvPr/>
        </p:nvSpPr>
        <p:spPr>
          <a:xfrm>
            <a:off x="1274112" y="6445779"/>
            <a:ext cx="2540001" cy="1338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24405">
              <a:defRPr sz="2200">
                <a:solidFill>
                  <a:srgbClr val="3070B6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AETQ</a:t>
            </a:r>
            <a:br/>
            <a:r>
              <a: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Responsabilidade fiduciária</a:t>
            </a:r>
          </a:p>
        </p:txBody>
      </p:sp>
      <p:sp>
        <p:nvSpPr>
          <p:cNvPr id="710" name="Título 1"/>
          <p:cNvSpPr txBox="1"/>
          <p:nvPr/>
        </p:nvSpPr>
        <p:spPr>
          <a:xfrm>
            <a:off x="4568930" y="6445779"/>
            <a:ext cx="2540001" cy="1338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24405">
              <a:defRPr sz="2200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ARGR</a:t>
            </a:r>
            <a:br/>
            <a:r>
              <a: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Análise de riscos</a:t>
            </a:r>
          </a:p>
        </p:txBody>
      </p:sp>
      <p:sp>
        <p:nvSpPr>
          <p:cNvPr id="711" name="Título 1"/>
          <p:cNvSpPr txBox="1"/>
          <p:nvPr/>
        </p:nvSpPr>
        <p:spPr>
          <a:xfrm>
            <a:off x="7937003" y="6445779"/>
            <a:ext cx="2540001" cy="1338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24405">
              <a:defRPr sz="2200">
                <a:solidFill>
                  <a:srgbClr val="50B19E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CONSULTORIA</a:t>
            </a:r>
            <a:br/>
            <a:r>
              <a:t>DE RISCOS</a:t>
            </a:r>
            <a:br/>
            <a:r>
              <a: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Monitoramento constante</a:t>
            </a:r>
          </a:p>
        </p:txBody>
      </p:sp>
      <p:sp>
        <p:nvSpPr>
          <p:cNvPr id="712" name="Título 1"/>
          <p:cNvSpPr txBox="1"/>
          <p:nvPr/>
        </p:nvSpPr>
        <p:spPr>
          <a:xfrm>
            <a:off x="11308020" y="6445779"/>
            <a:ext cx="2540001" cy="1338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24405">
              <a:defRPr sz="2200">
                <a:solidFill>
                  <a:srgbClr val="3C89A9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ABRAPP</a:t>
            </a:r>
            <a:br/>
            <a:r>
              <a: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Diretrizes</a:t>
            </a:r>
            <a:br>
              <a: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</a:br>
            <a:r>
              <a: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Selo de conformidade</a:t>
            </a:r>
          </a:p>
        </p:txBody>
      </p:sp>
      <p:sp>
        <p:nvSpPr>
          <p:cNvPr id="713" name="Título 1"/>
          <p:cNvSpPr txBox="1"/>
          <p:nvPr/>
        </p:nvSpPr>
        <p:spPr>
          <a:xfrm>
            <a:off x="1274112" y="4873329"/>
            <a:ext cx="2540001" cy="1338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24405">
              <a:defRPr sz="2200">
                <a:solidFill>
                  <a:srgbClr val="3C89A9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TCE/SP</a:t>
            </a:r>
            <a:br/>
            <a:r>
              <a: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Auditorias anuais</a:t>
            </a:r>
          </a:p>
        </p:txBody>
      </p:sp>
      <p:sp>
        <p:nvSpPr>
          <p:cNvPr id="714" name="Título 1"/>
          <p:cNvSpPr txBox="1"/>
          <p:nvPr/>
        </p:nvSpPr>
        <p:spPr>
          <a:xfrm>
            <a:off x="4568930" y="4873329"/>
            <a:ext cx="2540001" cy="1338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02030">
              <a:defRPr sz="2178">
                <a:solidFill>
                  <a:srgbClr val="439757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AUDITORIA EXTERNA</a:t>
            </a:r>
            <a:br/>
            <a:r>
              <a:rPr sz="1782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Contabilidade</a:t>
            </a:r>
            <a:br>
              <a:rPr sz="1782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</a:br>
            <a:r>
              <a:rPr sz="1782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Processos</a:t>
            </a:r>
          </a:p>
        </p:txBody>
      </p:sp>
      <p:sp>
        <p:nvSpPr>
          <p:cNvPr id="715" name="Título 1"/>
          <p:cNvSpPr txBox="1"/>
          <p:nvPr/>
        </p:nvSpPr>
        <p:spPr>
          <a:xfrm>
            <a:off x="7937003" y="4873329"/>
            <a:ext cx="2540001" cy="1338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02030">
              <a:defRPr sz="2178">
                <a:solidFill>
                  <a:srgbClr val="EA3323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AUDITORIA INTERNA</a:t>
            </a:r>
          </a:p>
          <a:p>
            <a:pPr defTabSz="1102030">
              <a:defRPr sz="1782">
                <a:solidFill>
                  <a:srgbClr val="FFFFFF"/>
                </a:solidFill>
              </a:defRPr>
            </a:pPr>
            <a:r>
              <a:t>Conformidade</a:t>
            </a:r>
            <a:br/>
            <a:r>
              <a:t>Riscos</a:t>
            </a:r>
          </a:p>
        </p:txBody>
      </p:sp>
      <p:sp>
        <p:nvSpPr>
          <p:cNvPr id="716" name="Título 1"/>
          <p:cNvSpPr txBox="1"/>
          <p:nvPr/>
        </p:nvSpPr>
        <p:spPr>
          <a:xfrm>
            <a:off x="11308020" y="4873329"/>
            <a:ext cx="2540001" cy="1338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102030">
              <a:defRPr sz="2178">
                <a:solidFill>
                  <a:srgbClr val="9F1F14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CONSULTORIA EXTERNA</a:t>
            </a:r>
          </a:p>
          <a:p>
            <a:pPr defTabSz="1102030">
              <a:defRPr sz="1782">
                <a:solidFill>
                  <a:srgbClr val="FFFFFF"/>
                </a:solidFill>
              </a:defRPr>
            </a:pPr>
            <a:r>
              <a:t>Subsídios</a:t>
            </a:r>
            <a:br/>
            <a:r>
              <a:t>Análises </a:t>
            </a:r>
          </a:p>
        </p:txBody>
      </p:sp>
      <p:sp>
        <p:nvSpPr>
          <p:cNvPr id="717" name="Line"/>
          <p:cNvSpPr/>
          <p:nvPr/>
        </p:nvSpPr>
        <p:spPr>
          <a:xfrm flipV="1">
            <a:off x="10922523" y="3177910"/>
            <a:ext cx="2" cy="4565386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56672" tIns="56672" rIns="56672" bIns="56672"/>
          <a:lstStyle/>
          <a:p>
            <a:pPr defTabSz="1209039">
              <a:defRPr sz="2200"/>
            </a:pPr>
            <a:endParaRPr/>
          </a:p>
        </p:txBody>
      </p:sp>
      <p:sp>
        <p:nvSpPr>
          <p:cNvPr id="718" name="Line"/>
          <p:cNvSpPr/>
          <p:nvPr/>
        </p:nvSpPr>
        <p:spPr>
          <a:xfrm flipV="1">
            <a:off x="7560727" y="3177910"/>
            <a:ext cx="2" cy="4565386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56672" tIns="56672" rIns="56672" bIns="56672"/>
          <a:lstStyle/>
          <a:p>
            <a:pPr defTabSz="1209039">
              <a:defRPr sz="2200"/>
            </a:pPr>
            <a:endParaRPr/>
          </a:p>
        </p:txBody>
      </p:sp>
      <p:sp>
        <p:nvSpPr>
          <p:cNvPr id="719" name="Line"/>
          <p:cNvSpPr/>
          <p:nvPr/>
        </p:nvSpPr>
        <p:spPr>
          <a:xfrm flipV="1">
            <a:off x="4186231" y="3177910"/>
            <a:ext cx="2" cy="4565386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56672" tIns="56672" rIns="56672" bIns="56672"/>
          <a:lstStyle/>
          <a:p>
            <a:pPr defTabSz="1209039">
              <a:defRPr sz="2200"/>
            </a:pPr>
            <a:endParaRPr/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8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721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22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23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24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25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26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27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72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28</a:t>
            </a:fld>
            <a:endParaRPr/>
          </a:p>
        </p:txBody>
      </p:sp>
      <p:sp>
        <p:nvSpPr>
          <p:cNvPr id="730" name="PEA/PIA EM 2024"/>
          <p:cNvSpPr txBox="1"/>
          <p:nvPr/>
        </p:nvSpPr>
        <p:spPr>
          <a:xfrm>
            <a:off x="763846" y="761273"/>
            <a:ext cx="83544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Governança de Investimentos</a:t>
            </a:r>
          </a:p>
        </p:txBody>
      </p:sp>
      <p:sp>
        <p:nvSpPr>
          <p:cNvPr id="731" name="A fundação está presente em 5 estados e 24 municípios do Brasil, incluindo São Paulo/Capital.…"/>
          <p:cNvSpPr txBox="1"/>
          <p:nvPr/>
        </p:nvSpPr>
        <p:spPr>
          <a:xfrm>
            <a:off x="889000" y="1460500"/>
            <a:ext cx="9682747" cy="15014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1" tIns="47621" rIns="47621" bIns="47621">
            <a:normAutofit/>
          </a:bodyPr>
          <a:lstStyle>
            <a:lvl1pPr defTabSz="2438336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Normas aplicáveis</a:t>
            </a:r>
          </a:p>
        </p:txBody>
      </p:sp>
      <p:pic>
        <p:nvPicPr>
          <p:cNvPr id="73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733" name="Título 1"/>
          <p:cNvSpPr txBox="1"/>
          <p:nvPr/>
        </p:nvSpPr>
        <p:spPr>
          <a:xfrm>
            <a:off x="1269118" y="2668432"/>
            <a:ext cx="6350000" cy="55028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604519">
              <a:spcBef>
                <a:spcPts val="1800"/>
              </a:spcBef>
              <a:defRPr sz="2200">
                <a:solidFill>
                  <a:srgbClr val="3C89A9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LEIS COMPLEMENTARES</a:t>
            </a:r>
            <a:br/>
            <a:r>
              <a:rPr sz="18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(base do sistema)</a:t>
            </a:r>
            <a:endParaRPr sz="1800">
              <a:solidFill>
                <a:srgbClr val="FFFFFF"/>
              </a:solidFill>
            </a:endParaRPr>
          </a:p>
          <a:p>
            <a:pPr defTabSz="604519">
              <a:spcBef>
                <a:spcPts val="1800"/>
              </a:spcBef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LC 108/2001</a:t>
            </a:r>
            <a:br/>
            <a:r>
              <a:rPr sz="1800">
                <a:latin typeface="+mn-lt"/>
                <a:ea typeface="+mn-ea"/>
                <a:cs typeface="+mn-cs"/>
                <a:sym typeface="Aptos Display"/>
              </a:rPr>
              <a:t>Relação entre patrocinadores públicos e EFPC</a:t>
            </a:r>
            <a:endParaRPr sz="1800"/>
          </a:p>
          <a:p>
            <a:pPr defTabSz="604519">
              <a:spcBef>
                <a:spcPts val="1800"/>
              </a:spcBef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LC 109/2001</a:t>
            </a:r>
            <a:br/>
            <a:r>
              <a:rPr sz="1800">
                <a:latin typeface="+mn-lt"/>
                <a:ea typeface="+mn-ea"/>
                <a:cs typeface="+mn-cs"/>
                <a:sym typeface="Aptos Display"/>
              </a:rPr>
              <a:t>Regras gerais da previdência complementar</a:t>
            </a:r>
            <a:br>
              <a:rPr sz="1800">
                <a:latin typeface="+mn-lt"/>
                <a:ea typeface="+mn-ea"/>
                <a:cs typeface="+mn-cs"/>
                <a:sym typeface="Aptos Display"/>
              </a:rPr>
            </a:br>
            <a:endParaRPr sz="1800"/>
          </a:p>
          <a:p>
            <a:pPr defTabSz="604519">
              <a:spcBef>
                <a:spcPts val="1800"/>
              </a:spcBef>
              <a:defRPr sz="2200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NORMAS DO CONSELHO</a:t>
            </a:r>
            <a:br/>
            <a:r>
              <a:t>MONETÁRIO NACIONAL (CMN)</a:t>
            </a:r>
          </a:p>
          <a:p>
            <a:pPr defTabSz="604519">
              <a:spcBef>
                <a:spcPts val="1800"/>
              </a:spcBef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Resolução CMN 4.994/2022 </a:t>
            </a:r>
            <a:r>
              <a:rPr sz="1800">
                <a:latin typeface="+mn-lt"/>
                <a:ea typeface="+mn-ea"/>
                <a:cs typeface="+mn-cs"/>
                <a:sym typeface="Aptos Display"/>
              </a:rPr>
              <a:t>com alterações</a:t>
            </a:r>
            <a:br>
              <a:rPr sz="1800">
                <a:latin typeface="+mn-lt"/>
                <a:ea typeface="+mn-ea"/>
                <a:cs typeface="+mn-cs"/>
                <a:sym typeface="Aptos Display"/>
              </a:rPr>
            </a:br>
            <a:r>
              <a:rPr sz="1800">
                <a:latin typeface="+mn-lt"/>
                <a:ea typeface="+mn-ea"/>
                <a:cs typeface="+mn-cs"/>
                <a:sym typeface="Aptos Display"/>
              </a:rPr>
              <a:t>da CMN 5.202/2025 – Diretrizes de investimentos das EFPC</a:t>
            </a:r>
          </a:p>
        </p:txBody>
      </p:sp>
      <p:sp>
        <p:nvSpPr>
          <p:cNvPr id="734" name="Título 1"/>
          <p:cNvSpPr txBox="1"/>
          <p:nvPr/>
        </p:nvSpPr>
        <p:spPr>
          <a:xfrm>
            <a:off x="7620000" y="2668432"/>
            <a:ext cx="5715000" cy="62888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604519">
              <a:spcBef>
                <a:spcPts val="1800"/>
              </a:spcBef>
              <a:defRPr sz="2200">
                <a:solidFill>
                  <a:srgbClr val="50B19E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RESOLUÇÃO CVM Nº 175,</a:t>
            </a:r>
            <a:br/>
            <a:r>
              <a:t>DE 23 DE DEZEMBRO DE 2022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 </a:t>
            </a:r>
          </a:p>
          <a:p>
            <a:pPr defTabSz="604519">
              <a:spcBef>
                <a:spcPts val="1800"/>
              </a:spcBef>
              <a:defRPr sz="1800">
                <a:solidFill>
                  <a:srgbClr val="FFFFFF"/>
                </a:solidFill>
              </a:defRPr>
            </a:pPr>
            <a:r>
              <a:t>Dispõe sobre a constituição, o funcionamento e a divulgação</a:t>
            </a:r>
            <a:br/>
            <a:r>
              <a:t>de informações dos fundos de investimento</a:t>
            </a:r>
            <a:br/>
            <a:endParaRPr/>
          </a:p>
          <a:p>
            <a:pPr defTabSz="604519">
              <a:spcBef>
                <a:spcPts val="1800"/>
              </a:spcBef>
              <a:defRPr sz="2200">
                <a:solidFill>
                  <a:srgbClr val="9F1F14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NORMAS INTERNAS OBRIGATÓRIAS</a:t>
            </a:r>
            <a:br/>
            <a:r>
              <a:t>DA PRÓPRIA EFPC</a:t>
            </a:r>
          </a:p>
          <a:p>
            <a:pPr marL="163285" indent="-163285" defTabSz="604519">
              <a:spcBef>
                <a:spcPts val="1000"/>
              </a:spcBef>
              <a:buSzPct val="100000"/>
              <a:buFont typeface="Aptos Display"/>
              <a:buChar char="•"/>
              <a:defRPr sz="1800">
                <a:solidFill>
                  <a:srgbClr val="FFFFFF"/>
                </a:solidFill>
              </a:defRPr>
            </a:pPr>
            <a:r>
              <a:t>Regulamento de Investimentos</a:t>
            </a:r>
          </a:p>
          <a:p>
            <a:pPr marL="163285" indent="-163285" defTabSz="604519">
              <a:spcBef>
                <a:spcPts val="1000"/>
              </a:spcBef>
              <a:buSzPct val="100000"/>
              <a:buFont typeface="Aptos Display"/>
              <a:buChar char="•"/>
              <a:defRPr sz="1800">
                <a:solidFill>
                  <a:srgbClr val="FFFFFF"/>
                </a:solidFill>
              </a:defRPr>
            </a:pPr>
            <a:r>
              <a:t>Regulamentos dos planos</a:t>
            </a:r>
          </a:p>
          <a:p>
            <a:pPr marL="163285" indent="-163285" defTabSz="604519">
              <a:spcBef>
                <a:spcPts val="1000"/>
              </a:spcBef>
              <a:buSzPct val="100000"/>
              <a:buFont typeface="Aptos Display"/>
              <a:buChar char="•"/>
              <a:defRPr sz="1800">
                <a:solidFill>
                  <a:srgbClr val="FFFFFF"/>
                </a:solidFill>
              </a:defRPr>
            </a:pPr>
            <a:r>
              <a:t>Política de Investimentos</a:t>
            </a:r>
          </a:p>
          <a:p>
            <a:pPr marL="163285" indent="-163285" defTabSz="604519">
              <a:spcBef>
                <a:spcPts val="1000"/>
              </a:spcBef>
              <a:buSzPct val="100000"/>
              <a:buFont typeface="Aptos Display"/>
              <a:buChar char="•"/>
              <a:defRPr sz="1800">
                <a:solidFill>
                  <a:srgbClr val="FFFFFF"/>
                </a:solidFill>
              </a:defRPr>
            </a:pPr>
            <a:r>
              <a:t>Regimento Interno</a:t>
            </a:r>
          </a:p>
          <a:p>
            <a:pPr marL="163285" indent="-163285" defTabSz="604519">
              <a:spcBef>
                <a:spcPts val="1000"/>
              </a:spcBef>
              <a:buSzPct val="100000"/>
              <a:buFont typeface="Aptos Display"/>
              <a:buChar char="•"/>
              <a:defRPr sz="1800">
                <a:solidFill>
                  <a:srgbClr val="FFFFFF"/>
                </a:solidFill>
              </a:defRPr>
            </a:pPr>
            <a:r>
              <a:t>Código de Ética e Conduta</a:t>
            </a:r>
          </a:p>
        </p:txBody>
      </p:sp>
      <p:sp>
        <p:nvSpPr>
          <p:cNvPr id="735" name="Line"/>
          <p:cNvSpPr/>
          <p:nvPr/>
        </p:nvSpPr>
        <p:spPr>
          <a:xfrm flipV="1">
            <a:off x="7243756" y="2286000"/>
            <a:ext cx="2" cy="5588001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56672" tIns="56672" rIns="56672" bIns="56672"/>
          <a:lstStyle/>
          <a:p>
            <a:pPr defTabSz="1209039">
              <a:defRPr sz="2200"/>
            </a:pPr>
            <a:endParaRPr/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737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38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39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40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41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42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43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74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29</a:t>
            </a:fld>
            <a:endParaRPr/>
          </a:p>
        </p:txBody>
      </p:sp>
      <p:sp>
        <p:nvSpPr>
          <p:cNvPr id="746" name="PEA/PIA EM 2024"/>
          <p:cNvSpPr txBox="1"/>
          <p:nvPr/>
        </p:nvSpPr>
        <p:spPr>
          <a:xfrm>
            <a:off x="763846" y="761273"/>
            <a:ext cx="83544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Governança de Investimentos</a:t>
            </a:r>
          </a:p>
        </p:txBody>
      </p:sp>
      <p:sp>
        <p:nvSpPr>
          <p:cNvPr id="747" name="A fundação está presente em 5 estados e 24 municípios do Brasil, incluindo São Paulo/Capital.…"/>
          <p:cNvSpPr txBox="1"/>
          <p:nvPr/>
        </p:nvSpPr>
        <p:spPr>
          <a:xfrm>
            <a:off x="888999" y="1460500"/>
            <a:ext cx="12573001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1" tIns="47621" rIns="47621" bIns="47621">
            <a:normAutofit/>
          </a:bodyPr>
          <a:lstStyle/>
          <a:p>
            <a:pPr defTabSz="2438336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Premissas</a:t>
            </a:r>
          </a:p>
          <a:p>
            <a:pPr defTabSz="2438336">
              <a:defRPr sz="2200">
                <a:solidFill>
                  <a:srgbClr val="FFFFFF"/>
                </a:solidFill>
              </a:defRPr>
            </a:pPr>
            <a:r>
              <a:t>Pressupostos técnicos e econômicos utilizados como base para definir estratégias,</a:t>
            </a:r>
            <a:br/>
            <a:r>
              <a:t>projeções e decisões de alocação de recursos</a:t>
            </a:r>
          </a:p>
        </p:txBody>
      </p:sp>
      <p:pic>
        <p:nvPicPr>
          <p:cNvPr id="74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749" name="Título 1"/>
          <p:cNvSpPr txBox="1"/>
          <p:nvPr/>
        </p:nvSpPr>
        <p:spPr>
          <a:xfrm>
            <a:off x="1269735" y="3492208"/>
            <a:ext cx="11649605" cy="581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defTabSz="1209039">
              <a:defRPr sz="2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PREMISSAS E RESTRIÇÕES DAS CLASSES DE ATIVOS 2025/PREVCOM</a:t>
            </a:r>
          </a:p>
        </p:txBody>
      </p:sp>
      <p:graphicFrame>
        <p:nvGraphicFramePr>
          <p:cNvPr id="750" name="Table 1"/>
          <p:cNvGraphicFramePr/>
          <p:nvPr/>
        </p:nvGraphicFramePr>
        <p:xfrm>
          <a:off x="1403334" y="4085898"/>
          <a:ext cx="10287000" cy="4251325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3429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IMA-S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SELIC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1209039">
                        <a:defRPr sz="16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IMA-B 5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Atualização pelo Modelo NSS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&lt; 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IMA-B 5+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Atualização pelo Modelo NSS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1209039">
                        <a:defRPr sz="16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NTN-B HtM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Yield médio da carteira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1209039">
                        <a:defRPr sz="16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RF –Gestão Ativa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SELIC + 0,50% a.a.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&gt; 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Crédito Privado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SELIC + 1,00% a.a.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&lt; 25,0%(mín. 18,0%)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FIDC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SELIC + 2,00% a.a.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&gt; 3,0%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Renda Variável (doméstica)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SELIC + 5,00% a.a.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&gt; 3,0% e &lt; 20,0%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Multimercados estruturados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SELIC + 2,00% a.a.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&lt; 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FIPIPCA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+ 12,00% a.a.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&lt; mín. 10%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I. Exterior: MSCI World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ΔPTAX + T-Note 10y + ERP *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&lt; 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Imobiliário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SELIC + 3,00% a.a.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&lt; 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Empréstimos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IPCA + 6,00% a.a.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117545" algn="l" defTabSz="1209039"/>
                      <a:r>
                        <a:rPr sz="1600">
                          <a:solidFill>
                            <a:srgbClr val="FFFFFF"/>
                          </a:solidFill>
                        </a:rPr>
                        <a:t>= concedido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751" name="Título 1"/>
          <p:cNvSpPr txBox="1"/>
          <p:nvPr/>
        </p:nvSpPr>
        <p:spPr>
          <a:xfrm>
            <a:off x="11762894" y="7307978"/>
            <a:ext cx="3006961" cy="4321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 anchor="ctr">
            <a:normAutofit/>
          </a:bodyPr>
          <a:lstStyle>
            <a:lvl1pPr defTabSz="1209039">
              <a:defRPr sz="1200">
                <a:solidFill>
                  <a:srgbClr val="FFFFFF"/>
                </a:solidFill>
              </a:defRPr>
            </a:lvl1pPr>
          </a:lstStyle>
          <a:p>
            <a:r>
              <a:t>* T-Note 10y = 4,0% a.a.     ERP = 9,0% a.a.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Image" descr="Image"/>
          <p:cNvPicPr>
            <a:picLocks noChangeAspect="1"/>
          </p:cNvPicPr>
          <p:nvPr/>
        </p:nvPicPr>
        <p:blipFill>
          <a:blip r:embed="rId2"/>
          <a:srcRect l="15001" t="6841" r="3903" b="6656"/>
          <a:stretch>
            <a:fillRect/>
          </a:stretch>
        </p:blipFill>
        <p:spPr>
          <a:xfrm>
            <a:off x="-2" y="0"/>
            <a:ext cx="15113003" cy="90678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1" name="Group"/>
          <p:cNvGrpSpPr/>
          <p:nvPr/>
        </p:nvGrpSpPr>
        <p:grpSpPr>
          <a:xfrm>
            <a:off x="-5" y="8909432"/>
            <a:ext cx="15113010" cy="157435"/>
            <a:chOff x="-1" y="0"/>
            <a:chExt cx="15113009" cy="157434"/>
          </a:xfrm>
        </p:grpSpPr>
        <p:sp>
          <p:nvSpPr>
            <p:cNvPr id="174" name="Rectangle"/>
            <p:cNvSpPr/>
            <p:nvPr/>
          </p:nvSpPr>
          <p:spPr>
            <a:xfrm>
              <a:off x="-2" y="-1"/>
              <a:ext cx="2159007" cy="157436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75" name="Rectangle"/>
            <p:cNvSpPr/>
            <p:nvPr/>
          </p:nvSpPr>
          <p:spPr>
            <a:xfrm>
              <a:off x="2158998" y="-1"/>
              <a:ext cx="2159007" cy="157436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76" name="Rectangle"/>
            <p:cNvSpPr/>
            <p:nvPr/>
          </p:nvSpPr>
          <p:spPr>
            <a:xfrm>
              <a:off x="4318000" y="-1"/>
              <a:ext cx="2159007" cy="157436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77" name="Rectangle"/>
            <p:cNvSpPr/>
            <p:nvPr/>
          </p:nvSpPr>
          <p:spPr>
            <a:xfrm>
              <a:off x="6476999" y="-1"/>
              <a:ext cx="2159006" cy="157436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78" name="Rectangle"/>
            <p:cNvSpPr/>
            <p:nvPr/>
          </p:nvSpPr>
          <p:spPr>
            <a:xfrm>
              <a:off x="8636000" y="-1"/>
              <a:ext cx="2159006" cy="157436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79" name="Rectangle"/>
            <p:cNvSpPr/>
            <p:nvPr/>
          </p:nvSpPr>
          <p:spPr>
            <a:xfrm>
              <a:off x="10795001" y="-1"/>
              <a:ext cx="2159005" cy="157436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80" name="Rectangle"/>
            <p:cNvSpPr/>
            <p:nvPr/>
          </p:nvSpPr>
          <p:spPr>
            <a:xfrm>
              <a:off x="12954003" y="-1"/>
              <a:ext cx="2159006" cy="157436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1091494">
                <a:defRPr sz="42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grpSp>
        <p:nvGrpSpPr>
          <p:cNvPr id="184" name="Título 1"/>
          <p:cNvGrpSpPr/>
          <p:nvPr/>
        </p:nvGrpSpPr>
        <p:grpSpPr>
          <a:xfrm>
            <a:off x="9201918" y="6027715"/>
            <a:ext cx="3305975" cy="566745"/>
            <a:chOff x="0" y="0"/>
            <a:chExt cx="3305974" cy="566743"/>
          </a:xfrm>
        </p:grpSpPr>
        <p:sp>
          <p:nvSpPr>
            <p:cNvPr id="182" name="Rectangle"/>
            <p:cNvSpPr/>
            <p:nvPr/>
          </p:nvSpPr>
          <p:spPr>
            <a:xfrm>
              <a:off x="-1" y="-1"/>
              <a:ext cx="3305976" cy="566745"/>
            </a:xfrm>
            <a:prstGeom prst="rect">
              <a:avLst/>
            </a:prstGeom>
            <a:solidFill>
              <a:srgbClr val="000000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330">
                <a:defRPr sz="18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3" name="Realidade Aumentada"/>
            <p:cNvSpPr txBox="1"/>
            <p:nvPr/>
          </p:nvSpPr>
          <p:spPr>
            <a:xfrm>
              <a:off x="15741" y="15742"/>
              <a:ext cx="3274491" cy="535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normAutofit/>
            </a:bodyPr>
            <a:lstStyle>
              <a:lvl1pPr algn="ctr" defTabSz="713330"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t>Realidade Aumentada</a:t>
              </a:r>
            </a:p>
          </p:txBody>
        </p:sp>
      </p:grpSp>
      <p:grpSp>
        <p:nvGrpSpPr>
          <p:cNvPr id="187" name="Título 1"/>
          <p:cNvGrpSpPr/>
          <p:nvPr/>
        </p:nvGrpSpPr>
        <p:grpSpPr>
          <a:xfrm>
            <a:off x="5354990" y="4377371"/>
            <a:ext cx="4403024" cy="942771"/>
            <a:chOff x="0" y="0"/>
            <a:chExt cx="4403023" cy="942769"/>
          </a:xfrm>
        </p:grpSpPr>
        <p:sp>
          <p:nvSpPr>
            <p:cNvPr id="185" name="Rectangle"/>
            <p:cNvSpPr/>
            <p:nvPr/>
          </p:nvSpPr>
          <p:spPr>
            <a:xfrm>
              <a:off x="0" y="0"/>
              <a:ext cx="4403024" cy="942771"/>
            </a:xfrm>
            <a:prstGeom prst="rect">
              <a:avLst/>
            </a:prstGeom>
            <a:solidFill>
              <a:srgbClr val="000000"/>
            </a:solidFill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330">
                <a:defRPr sz="42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6" name="DEMOGRAFIA"/>
            <p:cNvSpPr txBox="1"/>
            <p:nvPr/>
          </p:nvSpPr>
          <p:spPr>
            <a:xfrm>
              <a:off x="23613" y="23614"/>
              <a:ext cx="4355797" cy="8955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normAutofit/>
            </a:bodyPr>
            <a:lstStyle>
              <a:lvl1pPr algn="ctr" defTabSz="713330">
                <a:defRPr sz="42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lvl1pPr>
            </a:lstStyle>
            <a:p>
              <a:r>
                <a:t>DEMOGRAFIA</a:t>
              </a:r>
            </a:p>
          </p:txBody>
        </p:sp>
      </p:grpSp>
      <p:grpSp>
        <p:nvGrpSpPr>
          <p:cNvPr id="190" name="Título 1"/>
          <p:cNvGrpSpPr/>
          <p:nvPr/>
        </p:nvGrpSpPr>
        <p:grpSpPr>
          <a:xfrm>
            <a:off x="4095395" y="2486684"/>
            <a:ext cx="2597552" cy="566745"/>
            <a:chOff x="0" y="0"/>
            <a:chExt cx="2597551" cy="566743"/>
          </a:xfrm>
        </p:grpSpPr>
        <p:sp>
          <p:nvSpPr>
            <p:cNvPr id="188" name="Rectangle"/>
            <p:cNvSpPr/>
            <p:nvPr/>
          </p:nvSpPr>
          <p:spPr>
            <a:xfrm>
              <a:off x="0" y="-1"/>
              <a:ext cx="2597552" cy="566745"/>
            </a:xfrm>
            <a:prstGeom prst="rect">
              <a:avLst/>
            </a:prstGeom>
            <a:solidFill>
              <a:srgbClr val="000000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330">
                <a:defRPr sz="18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9" name="Realidade Virtual"/>
            <p:cNvSpPr txBox="1"/>
            <p:nvPr/>
          </p:nvSpPr>
          <p:spPr>
            <a:xfrm>
              <a:off x="15741" y="15742"/>
              <a:ext cx="2566068" cy="535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normAutofit/>
            </a:bodyPr>
            <a:lstStyle>
              <a:lvl1pPr algn="ctr" defTabSz="713330"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t>Realidade Virtual</a:t>
              </a:r>
            </a:p>
          </p:txBody>
        </p:sp>
      </p:grpSp>
      <p:grpSp>
        <p:nvGrpSpPr>
          <p:cNvPr id="193" name="Título 1"/>
          <p:cNvGrpSpPr/>
          <p:nvPr/>
        </p:nvGrpSpPr>
        <p:grpSpPr>
          <a:xfrm>
            <a:off x="2211531" y="6744396"/>
            <a:ext cx="3148547" cy="566745"/>
            <a:chOff x="0" y="0"/>
            <a:chExt cx="3148545" cy="566743"/>
          </a:xfrm>
        </p:grpSpPr>
        <p:sp>
          <p:nvSpPr>
            <p:cNvPr id="191" name="Rectangle"/>
            <p:cNvSpPr/>
            <p:nvPr/>
          </p:nvSpPr>
          <p:spPr>
            <a:xfrm>
              <a:off x="-1" y="-1"/>
              <a:ext cx="3148547" cy="566745"/>
            </a:xfrm>
            <a:prstGeom prst="rect">
              <a:avLst/>
            </a:prstGeom>
            <a:solidFill>
              <a:srgbClr val="000000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330">
                <a:defRPr sz="18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2" name="Inteligência Artificial"/>
            <p:cNvSpPr txBox="1"/>
            <p:nvPr/>
          </p:nvSpPr>
          <p:spPr>
            <a:xfrm>
              <a:off x="15742" y="15742"/>
              <a:ext cx="3117061" cy="535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normAutofit/>
            </a:bodyPr>
            <a:lstStyle>
              <a:lvl1pPr algn="ctr" defTabSz="713330"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t>Inteligência Artificial</a:t>
              </a:r>
            </a:p>
          </p:txBody>
        </p:sp>
      </p:grpSp>
      <p:grpSp>
        <p:nvGrpSpPr>
          <p:cNvPr id="196" name="Título 1"/>
          <p:cNvGrpSpPr/>
          <p:nvPr/>
        </p:nvGrpSpPr>
        <p:grpSpPr>
          <a:xfrm>
            <a:off x="1175688" y="3903787"/>
            <a:ext cx="3305975" cy="566745"/>
            <a:chOff x="0" y="0"/>
            <a:chExt cx="3305974" cy="566743"/>
          </a:xfrm>
        </p:grpSpPr>
        <p:sp>
          <p:nvSpPr>
            <p:cNvPr id="194" name="Rectangle"/>
            <p:cNvSpPr/>
            <p:nvPr/>
          </p:nvSpPr>
          <p:spPr>
            <a:xfrm>
              <a:off x="-1" y="-1"/>
              <a:ext cx="3305976" cy="566745"/>
            </a:xfrm>
            <a:prstGeom prst="rect">
              <a:avLst/>
            </a:prstGeom>
            <a:solidFill>
              <a:srgbClr val="000000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330">
                <a:defRPr sz="18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5" name="Computação Quântica"/>
            <p:cNvSpPr txBox="1"/>
            <p:nvPr/>
          </p:nvSpPr>
          <p:spPr>
            <a:xfrm>
              <a:off x="15741" y="15742"/>
              <a:ext cx="3274491" cy="535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normAutofit/>
            </a:bodyPr>
            <a:lstStyle>
              <a:lvl1pPr algn="ctr" defTabSz="713330"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t>Computação Quântica</a:t>
              </a:r>
            </a:p>
          </p:txBody>
        </p:sp>
      </p:grpSp>
      <p:grpSp>
        <p:nvGrpSpPr>
          <p:cNvPr id="199" name="Título 1"/>
          <p:cNvGrpSpPr/>
          <p:nvPr/>
        </p:nvGrpSpPr>
        <p:grpSpPr>
          <a:xfrm>
            <a:off x="12048856" y="4683518"/>
            <a:ext cx="2203983" cy="566745"/>
            <a:chOff x="0" y="0"/>
            <a:chExt cx="2203982" cy="566743"/>
          </a:xfrm>
        </p:grpSpPr>
        <p:sp>
          <p:nvSpPr>
            <p:cNvPr id="197" name="Rectangle"/>
            <p:cNvSpPr/>
            <p:nvPr/>
          </p:nvSpPr>
          <p:spPr>
            <a:xfrm>
              <a:off x="0" y="-1"/>
              <a:ext cx="2203983" cy="566745"/>
            </a:xfrm>
            <a:prstGeom prst="rect">
              <a:avLst/>
            </a:prstGeom>
            <a:solidFill>
              <a:srgbClr val="000000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330">
                <a:defRPr sz="18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8" name="Biotecnologia"/>
            <p:cNvSpPr txBox="1"/>
            <p:nvPr/>
          </p:nvSpPr>
          <p:spPr>
            <a:xfrm>
              <a:off x="15741" y="15742"/>
              <a:ext cx="2172499" cy="535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normAutofit/>
            </a:bodyPr>
            <a:lstStyle>
              <a:lvl1pPr algn="ctr" defTabSz="713330"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t>Biotecnologia</a:t>
              </a:r>
            </a:p>
          </p:txBody>
        </p:sp>
      </p:grpSp>
      <p:grpSp>
        <p:nvGrpSpPr>
          <p:cNvPr id="202" name="Título 1"/>
          <p:cNvGrpSpPr/>
          <p:nvPr/>
        </p:nvGrpSpPr>
        <p:grpSpPr>
          <a:xfrm>
            <a:off x="10080390" y="3273594"/>
            <a:ext cx="2597554" cy="566745"/>
            <a:chOff x="0" y="0"/>
            <a:chExt cx="2597552" cy="566743"/>
          </a:xfrm>
        </p:grpSpPr>
        <p:sp>
          <p:nvSpPr>
            <p:cNvPr id="200" name="Rectangle"/>
            <p:cNvSpPr/>
            <p:nvPr/>
          </p:nvSpPr>
          <p:spPr>
            <a:xfrm>
              <a:off x="0" y="-1"/>
              <a:ext cx="2597553" cy="566745"/>
            </a:xfrm>
            <a:prstGeom prst="rect">
              <a:avLst/>
            </a:prstGeom>
            <a:solidFill>
              <a:srgbClr val="000000"/>
            </a:solidFill>
            <a:ln w="254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713330">
                <a:defRPr sz="18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1" name="Neurotecnologia"/>
            <p:cNvSpPr txBox="1"/>
            <p:nvPr/>
          </p:nvSpPr>
          <p:spPr>
            <a:xfrm>
              <a:off x="15741" y="15742"/>
              <a:ext cx="2566069" cy="5352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normAutofit/>
            </a:bodyPr>
            <a:lstStyle>
              <a:lvl1pPr algn="ctr" defTabSz="713330">
                <a:defRPr sz="2000">
                  <a:solidFill>
                    <a:srgbClr val="FFFFFF"/>
                  </a:solidFill>
                </a:defRPr>
              </a:lvl1pPr>
            </a:lstStyle>
            <a:p>
              <a:r>
                <a:t>Neurotecnologia</a:t>
              </a:r>
            </a:p>
          </p:txBody>
        </p:sp>
      </p:grpSp>
      <p:sp>
        <p:nvSpPr>
          <p:cNvPr id="20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47336" y="8004491"/>
            <a:ext cx="35940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 defTabSz="1209038"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3</a:t>
            </a:fld>
            <a:endParaRPr/>
          </a:p>
        </p:txBody>
      </p:sp>
      <p:pic>
        <p:nvPicPr>
          <p:cNvPr id="204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0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753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54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55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56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57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58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59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761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30</a:t>
            </a:fld>
            <a:endParaRPr/>
          </a:p>
        </p:txBody>
      </p:sp>
      <p:sp>
        <p:nvSpPr>
          <p:cNvPr id="762" name="PEA/PIA EM 2024"/>
          <p:cNvSpPr txBox="1"/>
          <p:nvPr/>
        </p:nvSpPr>
        <p:spPr>
          <a:xfrm>
            <a:off x="763846" y="761273"/>
            <a:ext cx="83544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Governança de Investimentos</a:t>
            </a:r>
          </a:p>
        </p:txBody>
      </p:sp>
      <p:sp>
        <p:nvSpPr>
          <p:cNvPr id="763" name="A fundação está presente em 5 estados e 24 municípios do Brasil, incluindo São Paulo/Capital.…"/>
          <p:cNvSpPr txBox="1"/>
          <p:nvPr/>
        </p:nvSpPr>
        <p:spPr>
          <a:xfrm>
            <a:off x="888999" y="1587499"/>
            <a:ext cx="12573001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1" tIns="47621" rIns="47621" bIns="47621">
            <a:normAutofit/>
          </a:bodyPr>
          <a:lstStyle>
            <a:lvl1pPr defTabSz="2438336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Revisão da Política</a:t>
            </a:r>
          </a:p>
        </p:txBody>
      </p:sp>
      <p:pic>
        <p:nvPicPr>
          <p:cNvPr id="76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765" name="Título 1"/>
          <p:cNvSpPr txBox="1"/>
          <p:nvPr/>
        </p:nvSpPr>
        <p:spPr>
          <a:xfrm>
            <a:off x="1275516" y="2918536"/>
            <a:ext cx="4782865" cy="3447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713330">
              <a:spcBef>
                <a:spcPts val="1300"/>
              </a:spcBef>
              <a:defRPr sz="4200">
                <a:solidFill>
                  <a:srgbClr val="FFFFFF"/>
                </a:solidFill>
              </a:defRPr>
            </a:pPr>
            <a:r>
              <a:t>GATILHOS</a:t>
            </a:r>
            <a:endParaRPr sz="2000"/>
          </a:p>
          <a:p>
            <a:pPr defTabSz="1209039">
              <a:spcBef>
                <a:spcPts val="1300"/>
              </a:spcBef>
              <a:defRPr sz="2000">
                <a:solidFill>
                  <a:srgbClr val="FFFFFF"/>
                </a:solidFill>
              </a:defRPr>
            </a:pPr>
            <a:r>
              <a:t>Têm como objetivos:</a:t>
            </a:r>
            <a:endParaRPr>
              <a:latin typeface="Aptos Bold"/>
              <a:ea typeface="Aptos Bold"/>
              <a:cs typeface="Aptos Bold"/>
              <a:sym typeface="Aptos Bold"/>
            </a:endParaRPr>
          </a:p>
          <a:p>
            <a:pPr marL="200526" indent="-200526" defTabSz="1209039">
              <a:spcBef>
                <a:spcPts val="1300"/>
              </a:spcBef>
              <a:buClr>
                <a:srgbClr val="3070B6"/>
              </a:buClr>
              <a:buSzPct val="100000"/>
              <a:buChar char="•"/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Mitigar riscos 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decorrentes de mudanças relevantes no cenário</a:t>
            </a:r>
          </a:p>
          <a:p>
            <a:pPr marL="200526" indent="-200526" defTabSz="1209039">
              <a:spcBef>
                <a:spcPts val="1300"/>
              </a:spcBef>
              <a:buClr>
                <a:srgbClr val="3070B6"/>
              </a:buClr>
              <a:buSzPct val="100000"/>
              <a:buChar char="•"/>
              <a:defRPr sz="2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Avaliar a necessidade da revisão</a:t>
            </a:r>
            <a:br/>
            <a:r>
              <a:rPr>
                <a:latin typeface="+mn-lt"/>
                <a:ea typeface="+mn-ea"/>
                <a:cs typeface="+mn-cs"/>
                <a:sym typeface="Aptos Display"/>
              </a:rPr>
              <a:t>da Política de Investimentos</a:t>
            </a:r>
          </a:p>
        </p:txBody>
      </p:sp>
      <p:grpSp>
        <p:nvGrpSpPr>
          <p:cNvPr id="768" name="Group"/>
          <p:cNvGrpSpPr/>
          <p:nvPr/>
        </p:nvGrpSpPr>
        <p:grpSpPr>
          <a:xfrm>
            <a:off x="7219845" y="2918536"/>
            <a:ext cx="4547235" cy="4129085"/>
            <a:chOff x="0" y="0"/>
            <a:chExt cx="4547233" cy="4129084"/>
          </a:xfrm>
        </p:grpSpPr>
        <p:graphicFrame>
          <p:nvGraphicFramePr>
            <p:cNvPr id="766" name="Table 1"/>
            <p:cNvGraphicFramePr/>
            <p:nvPr/>
          </p:nvGraphicFramePr>
          <p:xfrm>
            <a:off x="0" y="1016423"/>
            <a:ext cx="3356388" cy="3112661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1556993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79939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757510">
                  <a:tc>
                    <a:txBody>
                      <a:bodyPr/>
                      <a:lstStyle/>
                      <a:p>
                        <a:pPr indent="117545" defTabSz="1209039">
                          <a:defRPr sz="1800"/>
                        </a:pPr>
                        <a:r>
                          <a:rPr sz="2200">
                            <a:solidFill>
                              <a:srgbClr val="3070B6"/>
                            </a:solidFill>
                            <a:latin typeface="Aptos Bold"/>
                            <a:ea typeface="Aptos Bold"/>
                            <a:cs typeface="Aptos Bold"/>
                            <a:sym typeface="Aptos Bold"/>
                          </a:rPr>
                          <a:t>Selic</a:t>
                        </a:r>
                      </a:p>
                    </a:txBody>
                    <a:tcPr marL="0" marR="0" marT="0" marB="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R="117545" algn="r" defTabSz="1209039">
                          <a:defRPr sz="1800"/>
                        </a:pPr>
                        <a:r>
                          <a:rPr sz="2200">
                            <a:solidFill>
                              <a:srgbClr val="FFFFFF"/>
                            </a:solidFill>
                          </a:rPr>
                          <a:t>+/- 3%</a:t>
                        </a:r>
                      </a:p>
                    </a:txBody>
                    <a:tcPr marL="0" marR="0" marT="0" marB="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12700">
                        <a:miter lim="400000"/>
                      </a:lnT>
                      <a:lnB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840132">
                  <a:tc>
                    <a:txBody>
                      <a:bodyPr/>
                      <a:lstStyle/>
                      <a:p>
                        <a:pPr indent="117545" defTabSz="1209039">
                          <a:defRPr sz="1800"/>
                        </a:pPr>
                        <a:r>
                          <a:rPr sz="2200">
                            <a:solidFill>
                              <a:srgbClr val="EA3323"/>
                            </a:solidFill>
                            <a:latin typeface="Aptos Bold"/>
                            <a:ea typeface="Aptos Bold"/>
                            <a:cs typeface="Aptos Bold"/>
                            <a:sym typeface="Aptos Bold"/>
                          </a:rPr>
                          <a:t>PTAX</a:t>
                        </a:r>
                      </a:p>
                    </a:txBody>
                    <a:tcPr marL="0" marR="0" marT="0" marB="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T>
                      <a:lnB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R="117545" algn="r" defTabSz="1209039">
                          <a:defRPr sz="1800"/>
                        </a:pPr>
                        <a:r>
                          <a:rPr sz="2200">
                            <a:solidFill>
                              <a:srgbClr val="FFFFFF"/>
                            </a:solidFill>
                          </a:rPr>
                          <a:t>+/- R$ 1,00</a:t>
                        </a:r>
                      </a:p>
                    </a:txBody>
                    <a:tcPr marL="0" marR="0" marT="0" marB="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T>
                      <a:lnB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757510">
                  <a:tc>
                    <a:txBody>
                      <a:bodyPr/>
                      <a:lstStyle/>
                      <a:p>
                        <a:pPr indent="117545" defTabSz="1209039">
                          <a:defRPr sz="1800"/>
                        </a:pPr>
                        <a:r>
                          <a:rPr sz="2200">
                            <a:solidFill>
                              <a:srgbClr val="439757"/>
                            </a:solidFill>
                            <a:latin typeface="Aptos Bold"/>
                            <a:ea typeface="Aptos Bold"/>
                            <a:cs typeface="Aptos Bold"/>
                            <a:sym typeface="Aptos Bold"/>
                          </a:rPr>
                          <a:t>IPCA</a:t>
                        </a:r>
                      </a:p>
                    </a:txBody>
                    <a:tcPr marL="0" marR="0" marT="0" marB="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T>
                      <a:lnB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R="117545" algn="r" defTabSz="1209039">
                          <a:defRPr sz="1800"/>
                        </a:pPr>
                        <a:r>
                          <a:rPr sz="2200">
                            <a:solidFill>
                              <a:srgbClr val="FFFFFF"/>
                            </a:solidFill>
                          </a:rPr>
                          <a:t>+/- 2%</a:t>
                        </a:r>
                      </a:p>
                    </a:txBody>
                    <a:tcPr marL="0" marR="0" marT="0" marB="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T>
                      <a:lnB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757510">
                  <a:tc>
                    <a:txBody>
                      <a:bodyPr/>
                      <a:lstStyle/>
                      <a:p>
                        <a:pPr indent="117545" defTabSz="1209039">
                          <a:defRPr sz="1800"/>
                        </a:pPr>
                        <a:r>
                          <a:rPr sz="2200">
                            <a:solidFill>
                              <a:srgbClr val="50B19E"/>
                            </a:solidFill>
                            <a:latin typeface="Aptos Bold"/>
                            <a:ea typeface="Aptos Bold"/>
                            <a:cs typeface="Aptos Bold"/>
                            <a:sym typeface="Aptos Bold"/>
                          </a:rPr>
                          <a:t>PIB</a:t>
                        </a:r>
                      </a:p>
                    </a:txBody>
                    <a:tcPr marL="0" marR="0" marT="0" marB="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R="117545" algn="r" defTabSz="1209039">
                          <a:defRPr sz="1800"/>
                        </a:pPr>
                        <a:r>
                          <a:rPr sz="2200">
                            <a:solidFill>
                              <a:srgbClr val="FFFFFF"/>
                            </a:solidFill>
                          </a:rPr>
                          <a:t>+/- 1%</a:t>
                        </a:r>
                      </a:p>
                    </a:txBody>
                    <a:tcPr marL="0" marR="0" marT="0" marB="0" anchor="ctr" horzOverflow="overflow">
                      <a:lnL w="12700">
                        <a:miter lim="400000"/>
                      </a:lnL>
                      <a:lnR w="12700">
                        <a:miter lim="400000"/>
                      </a:lnR>
                      <a:lnT w="6350">
                        <a:solidFill>
                          <a:srgbClr val="535353"/>
                        </a:solidFill>
                        <a:custDash>
                          <a:ds d="200000" sp="200000"/>
                        </a:custDash>
                        <a:miter lim="400000"/>
                      </a:lnT>
                      <a:lnB w="1270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</a:tbl>
            </a:graphicData>
          </a:graphic>
        </p:graphicFrame>
        <p:sp>
          <p:nvSpPr>
            <p:cNvPr id="767" name="Título 1"/>
            <p:cNvSpPr txBox="1"/>
            <p:nvPr/>
          </p:nvSpPr>
          <p:spPr>
            <a:xfrm>
              <a:off x="81456" y="0"/>
              <a:ext cx="4465777" cy="13397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t">
              <a:normAutofit/>
            </a:bodyPr>
            <a:lstStyle/>
            <a:p>
              <a:pPr defTabSz="1209039">
                <a:defRPr sz="3000">
                  <a:solidFill>
                    <a:srgbClr val="FFFFFF"/>
                  </a:solidFill>
                </a:defRPr>
              </a:pPr>
              <a:r>
                <a:t>PREVCOM/2026</a:t>
              </a:r>
            </a:p>
            <a:p>
              <a:pPr defTabSz="1209039">
                <a:defRPr sz="2800">
                  <a:solidFill>
                    <a:srgbClr val="FFFFFF"/>
                  </a:solidFill>
                </a:defRPr>
              </a:pPr>
              <a:r>
                <a:t>Gatilhos definidos:</a:t>
              </a:r>
            </a:p>
          </p:txBody>
        </p:sp>
      </p:grpSp>
      <p:sp>
        <p:nvSpPr>
          <p:cNvPr id="769" name="Line"/>
          <p:cNvSpPr/>
          <p:nvPr/>
        </p:nvSpPr>
        <p:spPr>
          <a:xfrm flipV="1">
            <a:off x="6481756" y="2793998"/>
            <a:ext cx="2" cy="4572002"/>
          </a:xfrm>
          <a:prstGeom prst="line">
            <a:avLst/>
          </a:prstGeom>
          <a:ln w="12700">
            <a:solidFill>
              <a:srgbClr val="FFFFFF"/>
            </a:solidFill>
          </a:ln>
        </p:spPr>
        <p:txBody>
          <a:bodyPr lIns="56672" tIns="56672" rIns="56672" bIns="56672"/>
          <a:lstStyle/>
          <a:p>
            <a:pPr defTabSz="1209039">
              <a:defRPr sz="2200"/>
            </a:pPr>
            <a:endParaRPr/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550" y="3032888"/>
            <a:ext cx="10292016" cy="5420182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79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772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73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74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75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76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77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78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78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31</a:t>
            </a:fld>
            <a:endParaRPr/>
          </a:p>
        </p:txBody>
      </p:sp>
      <p:sp>
        <p:nvSpPr>
          <p:cNvPr id="781" name="PEA/PIA EM 2024"/>
          <p:cNvSpPr txBox="1"/>
          <p:nvPr/>
        </p:nvSpPr>
        <p:spPr>
          <a:xfrm>
            <a:off x="763846" y="761273"/>
            <a:ext cx="83544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Governança de Investimentos</a:t>
            </a:r>
          </a:p>
        </p:txBody>
      </p:sp>
      <p:sp>
        <p:nvSpPr>
          <p:cNvPr id="782" name="A fundação está presente em 5 estados e 24 municípios do Brasil, incluindo São Paulo/Capital.…"/>
          <p:cNvSpPr txBox="1"/>
          <p:nvPr/>
        </p:nvSpPr>
        <p:spPr>
          <a:xfrm>
            <a:off x="889000" y="1587500"/>
            <a:ext cx="12573000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1" tIns="47621" rIns="47621" bIns="47621">
            <a:normAutofit/>
          </a:bodyPr>
          <a:lstStyle>
            <a:lvl1pPr defTabSz="2438336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Construção matemática de cenários</a:t>
            </a:r>
          </a:p>
        </p:txBody>
      </p:sp>
      <p:pic>
        <p:nvPicPr>
          <p:cNvPr id="78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784" name="Título 1"/>
          <p:cNvSpPr txBox="1"/>
          <p:nvPr/>
        </p:nvSpPr>
        <p:spPr>
          <a:xfrm>
            <a:off x="1269735" y="2603208"/>
            <a:ext cx="11649605" cy="581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defTabSz="1209039">
              <a:defRPr sz="2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SIMULAÇÃO ESTOCÁSTICA PARA O IBrX</a:t>
            </a:r>
          </a:p>
        </p:txBody>
      </p:sp>
      <p:sp>
        <p:nvSpPr>
          <p:cNvPr id="785" name="Título 1"/>
          <p:cNvSpPr txBox="1"/>
          <p:nvPr/>
        </p:nvSpPr>
        <p:spPr>
          <a:xfrm>
            <a:off x="9206275" y="2748591"/>
            <a:ext cx="1939403" cy="291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spAutoFit/>
          </a:bodyPr>
          <a:lstStyle>
            <a:lvl1pPr algn="r" defTabSz="1209039">
              <a:defRPr sz="1200">
                <a:solidFill>
                  <a:srgbClr val="FFFFFF"/>
                </a:solidFill>
              </a:defRPr>
            </a:lvl1pPr>
          </a:lstStyle>
          <a:p>
            <a:r>
              <a:t>Autor: PPS</a:t>
            </a:r>
          </a:p>
        </p:txBody>
      </p:sp>
      <p:sp>
        <p:nvSpPr>
          <p:cNvPr id="786" name="Título 1"/>
          <p:cNvSpPr txBox="1"/>
          <p:nvPr/>
        </p:nvSpPr>
        <p:spPr>
          <a:xfrm>
            <a:off x="11366743" y="2485617"/>
            <a:ext cx="2921001" cy="56105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 anchor="b">
            <a:normAutofit/>
          </a:bodyPr>
          <a:lstStyle/>
          <a:p>
            <a:pPr defTabSz="1209039">
              <a:defRPr sz="2200">
                <a:solidFill>
                  <a:srgbClr val="3C89A9"/>
                </a:solidFill>
              </a:defRPr>
            </a:pPr>
            <a:r>
              <a:rPr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  <a:t>ESTIMAÇÃO</a:t>
            </a:r>
            <a:br>
              <a:rPr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</a:br>
            <a:r>
              <a:rPr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  <a:t>DE PARÂMETROS</a:t>
            </a:r>
            <a:endParaRPr sz="1800">
              <a:solidFill>
                <a:srgbClr val="FFFFFF"/>
              </a:solidFill>
              <a:latin typeface="Aptos Bold"/>
              <a:ea typeface="Aptos Bold"/>
              <a:cs typeface="Aptos Bold"/>
              <a:sym typeface="Aptos Bold"/>
            </a:endParaRPr>
          </a:p>
          <a:p>
            <a:pPr defTabSz="1209039">
              <a:defRPr sz="2200">
                <a:solidFill>
                  <a:srgbClr val="3C89A9"/>
                </a:solidFill>
              </a:defRPr>
            </a:pPr>
            <a:endParaRPr sz="1800">
              <a:solidFill>
                <a:srgbClr val="FFFFFF"/>
              </a:solidFill>
            </a:endParaRPr>
          </a:p>
          <a:p>
            <a:pPr defTabSz="1209039">
              <a:defRPr sz="2200">
                <a:solidFill>
                  <a:srgbClr val="3C89A9"/>
                </a:solidFill>
              </a:defRPr>
            </a:pPr>
            <a:r>
              <a:rPr sz="1800">
                <a:solidFill>
                  <a:srgbClr val="FFFFFF"/>
                </a:solidFill>
              </a:rPr>
              <a:t>Projeções dos índices</a:t>
            </a:r>
            <a:br>
              <a:rPr sz="1800">
                <a:solidFill>
                  <a:srgbClr val="FFFFFF"/>
                </a:solidFill>
              </a:rPr>
            </a:br>
            <a:r>
              <a:rPr sz="1800">
                <a:solidFill>
                  <a:srgbClr val="FFFFFF"/>
                </a:solidFill>
              </a:rPr>
              <a:t>em </a:t>
            </a:r>
            <a:r>
              <a: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  <a:t>5 anos</a:t>
            </a:r>
            <a:endParaRPr sz="1800">
              <a:solidFill>
                <a:srgbClr val="FFFFFF"/>
              </a:solidFill>
            </a:endParaRPr>
          </a:p>
          <a:p>
            <a:pPr defTabSz="1209039">
              <a:defRPr sz="2200">
                <a:solidFill>
                  <a:srgbClr val="3C89A9"/>
                </a:solidFill>
              </a:defRPr>
            </a:pPr>
            <a:endParaRPr sz="1800">
              <a:solidFill>
                <a:srgbClr val="FFFFFF"/>
              </a:solidFill>
            </a:endParaRPr>
          </a:p>
          <a:p>
            <a:pPr defTabSz="1209039">
              <a:defRPr sz="2200">
                <a:solidFill>
                  <a:srgbClr val="3C89A9"/>
                </a:solidFill>
              </a:defRPr>
            </a:pPr>
            <a:r>
              <a:rPr sz="1800">
                <a:solidFill>
                  <a:srgbClr val="FFFFFF"/>
                </a:solidFill>
              </a:rPr>
              <a:t>Base: </a:t>
            </a:r>
            <a:r>
              <a: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  <a:t>Cenário Focus</a:t>
            </a:r>
            <a:r>
              <a:rPr sz="1800">
                <a:solidFill>
                  <a:srgbClr val="FFFFFF"/>
                </a:solidFill>
              </a:rPr>
              <a:t>, compilado pelo BC</a:t>
            </a:r>
          </a:p>
          <a:p>
            <a:pPr defTabSz="1209039">
              <a:defRPr sz="2200">
                <a:solidFill>
                  <a:srgbClr val="3C89A9"/>
                </a:solidFill>
              </a:defRPr>
            </a:pPr>
            <a:endParaRPr sz="1800">
              <a:solidFill>
                <a:srgbClr val="FFFFFF"/>
              </a:solidFill>
            </a:endParaRPr>
          </a:p>
          <a:p>
            <a:pPr defTabSz="1209039">
              <a:defRPr sz="2200">
                <a:solidFill>
                  <a:srgbClr val="3C89A9"/>
                </a:solidFill>
              </a:defRPr>
            </a:pPr>
            <a:r>
              <a:rPr sz="1800">
                <a:solidFill>
                  <a:srgbClr val="FFFFFF"/>
                </a:solidFill>
              </a:rPr>
              <a:t>A partir das projeções</a:t>
            </a:r>
            <a:br>
              <a:rPr sz="1800">
                <a:solidFill>
                  <a:srgbClr val="FFFFFF"/>
                </a:solidFill>
              </a:rPr>
            </a:br>
            <a:r>
              <a:rPr sz="1800">
                <a:solidFill>
                  <a:srgbClr val="FFFFFF"/>
                </a:solidFill>
              </a:rPr>
              <a:t>e simulações, obtivemos diferentes </a:t>
            </a:r>
            <a:r>
              <a: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  <a:t>árvores</a:t>
            </a:r>
            <a:br>
              <a: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</a:br>
            <a:r>
              <a: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  <a:t>de cenário</a:t>
            </a: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571" y="2332743"/>
            <a:ext cx="9382621" cy="6141254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796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789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90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91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92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93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94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795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797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32</a:t>
            </a:fld>
            <a:endParaRPr/>
          </a:p>
        </p:txBody>
      </p:sp>
      <p:sp>
        <p:nvSpPr>
          <p:cNvPr id="798" name="PEA/PIA EM 2024"/>
          <p:cNvSpPr txBox="1"/>
          <p:nvPr/>
        </p:nvSpPr>
        <p:spPr>
          <a:xfrm>
            <a:off x="763846" y="761273"/>
            <a:ext cx="83544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Governança de Investimentos</a:t>
            </a:r>
          </a:p>
        </p:txBody>
      </p:sp>
      <p:sp>
        <p:nvSpPr>
          <p:cNvPr id="799" name="A fundação está presente em 5 estados e 24 municípios do Brasil, incluindo São Paulo/Capital.…"/>
          <p:cNvSpPr txBox="1"/>
          <p:nvPr/>
        </p:nvSpPr>
        <p:spPr>
          <a:xfrm>
            <a:off x="889000" y="1587500"/>
            <a:ext cx="12573000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1" tIns="47621" rIns="47621" bIns="47621">
            <a:normAutofit/>
          </a:bodyPr>
          <a:lstStyle>
            <a:lvl1pPr defTabSz="2438336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Fronteira Eficiente</a:t>
            </a:r>
          </a:p>
        </p:txBody>
      </p:sp>
      <p:pic>
        <p:nvPicPr>
          <p:cNvPr id="80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801" name="Título 1"/>
          <p:cNvSpPr txBox="1"/>
          <p:nvPr/>
        </p:nvSpPr>
        <p:spPr>
          <a:xfrm>
            <a:off x="10537541" y="4899034"/>
            <a:ext cx="4061632" cy="3057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 anchor="b">
            <a:normAutofit/>
          </a:bodyPr>
          <a:lstStyle/>
          <a:p>
            <a:pPr defTabSz="1209039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FRONTEIRA EFICIENTE</a:t>
            </a:r>
          </a:p>
          <a:p>
            <a:pPr defTabSz="1209039">
              <a:defRPr sz="1800">
                <a:solidFill>
                  <a:srgbClr val="FFFFFF"/>
                </a:solidFill>
              </a:defRPr>
            </a:pPr>
            <a:endParaRPr/>
          </a:p>
          <a:p>
            <a:pPr defTabSz="1209039">
              <a:defRPr sz="1800">
                <a:solidFill>
                  <a:srgbClr val="FFFFFF"/>
                </a:solidFill>
              </a:defRPr>
            </a:pPr>
            <a:r>
              <a:t>É o conjunto de estratégias ótimas</a:t>
            </a:r>
            <a:br/>
            <a:r>
              <a:t>que maximizam o retorno para cada</a:t>
            </a:r>
            <a:br/>
            <a:r>
              <a:t>nível de risco</a:t>
            </a:r>
          </a:p>
        </p:txBody>
      </p:sp>
      <p:sp>
        <p:nvSpPr>
          <p:cNvPr id="802" name="Título 1"/>
          <p:cNvSpPr txBox="1"/>
          <p:nvPr/>
        </p:nvSpPr>
        <p:spPr>
          <a:xfrm>
            <a:off x="8453480" y="1870284"/>
            <a:ext cx="1939404" cy="291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spAutoFit/>
          </a:bodyPr>
          <a:lstStyle>
            <a:lvl1pPr algn="r" defTabSz="1209039">
              <a:defRPr sz="1200">
                <a:solidFill>
                  <a:srgbClr val="FFFFFF"/>
                </a:solidFill>
              </a:defRPr>
            </a:lvl1pPr>
          </a:lstStyle>
          <a:p>
            <a:r>
              <a:t>Autor: PPS</a:t>
            </a:r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571" y="2101980"/>
            <a:ext cx="9385301" cy="649901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12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805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06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07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08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09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10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11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813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33</a:t>
            </a:fld>
            <a:endParaRPr/>
          </a:p>
        </p:txBody>
      </p:sp>
      <p:sp>
        <p:nvSpPr>
          <p:cNvPr id="814" name="PEA/PIA EM 2024"/>
          <p:cNvSpPr txBox="1"/>
          <p:nvPr/>
        </p:nvSpPr>
        <p:spPr>
          <a:xfrm>
            <a:off x="763846" y="761273"/>
            <a:ext cx="83544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Governança de Investimentos</a:t>
            </a:r>
          </a:p>
        </p:txBody>
      </p:sp>
      <p:sp>
        <p:nvSpPr>
          <p:cNvPr id="815" name="A fundação está presente em 5 estados e 24 municípios do Brasil, incluindo São Paulo/Capital.…"/>
          <p:cNvSpPr txBox="1"/>
          <p:nvPr/>
        </p:nvSpPr>
        <p:spPr>
          <a:xfrm>
            <a:off x="889000" y="1587500"/>
            <a:ext cx="12573000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1" tIns="47621" rIns="47621" bIns="47621">
            <a:normAutofit/>
          </a:bodyPr>
          <a:lstStyle>
            <a:lvl1pPr defTabSz="2438336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Fronteira Eficiente</a:t>
            </a:r>
          </a:p>
        </p:txBody>
      </p:sp>
      <p:pic>
        <p:nvPicPr>
          <p:cNvPr id="81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817" name="Título 1"/>
          <p:cNvSpPr txBox="1"/>
          <p:nvPr/>
        </p:nvSpPr>
        <p:spPr>
          <a:xfrm>
            <a:off x="8199480" y="1870284"/>
            <a:ext cx="1939404" cy="2911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spAutoFit/>
          </a:bodyPr>
          <a:lstStyle>
            <a:lvl1pPr algn="r" defTabSz="1209039">
              <a:defRPr sz="1200">
                <a:solidFill>
                  <a:srgbClr val="FFFFFF"/>
                </a:solidFill>
              </a:defRPr>
            </a:lvl1pPr>
          </a:lstStyle>
          <a:p>
            <a:r>
              <a:t>Autor: PPS</a:t>
            </a:r>
          </a:p>
        </p:txBody>
      </p:sp>
      <p:sp>
        <p:nvSpPr>
          <p:cNvPr id="818" name="Título 1"/>
          <p:cNvSpPr txBox="1"/>
          <p:nvPr/>
        </p:nvSpPr>
        <p:spPr>
          <a:xfrm>
            <a:off x="10537541" y="2422116"/>
            <a:ext cx="4061632" cy="5610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 anchor="b">
            <a:normAutofit/>
          </a:bodyPr>
          <a:lstStyle/>
          <a:p>
            <a:pPr defTabSz="1209039">
              <a:defRPr sz="2200">
                <a:solidFill>
                  <a:srgbClr val="3C89A9"/>
                </a:solidFill>
              </a:defRPr>
            </a:pPr>
            <a:r>
              <a:rPr>
                <a:latin typeface="Aptos Bold"/>
                <a:ea typeface="Aptos Bold"/>
                <a:cs typeface="Aptos Bold"/>
                <a:sym typeface="Aptos Bold"/>
              </a:rPr>
              <a:t>ETAPA 1</a:t>
            </a:r>
            <a:br/>
            <a:r>
              <a: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  <a:t>Definições iniciais</a:t>
            </a:r>
            <a:br>
              <a: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</a:br>
            <a:r>
              <a:rPr sz="1400">
                <a:solidFill>
                  <a:srgbClr val="FFFFFF"/>
                </a:solidFill>
              </a:rPr>
              <a:t>Período a ser observado, portfólio, projeções macroeconômicas, árvore de cenários</a:t>
            </a:r>
            <a:br>
              <a:rPr sz="1400">
                <a:solidFill>
                  <a:srgbClr val="FFFFFF"/>
                </a:solidFill>
              </a:rPr>
            </a:br>
            <a:endParaRPr sz="1800">
              <a:solidFill>
                <a:srgbClr val="FFFFFF"/>
              </a:solidFill>
              <a:latin typeface="Aptos Light"/>
              <a:ea typeface="Aptos Light"/>
              <a:cs typeface="Aptos Light"/>
              <a:sym typeface="Aptos Light"/>
            </a:endParaRPr>
          </a:p>
          <a:p>
            <a:pPr defTabSz="1209039">
              <a:defRPr sz="2200">
                <a:solidFill>
                  <a:srgbClr val="50B19E"/>
                </a:solidFill>
              </a:defRPr>
            </a:pPr>
            <a:r>
              <a:rPr>
                <a:latin typeface="Aptos Bold"/>
                <a:ea typeface="Aptos Bold"/>
                <a:cs typeface="Aptos Bold"/>
                <a:sym typeface="Aptos Bold"/>
              </a:rPr>
              <a:t>ETAPA 2</a:t>
            </a:r>
            <a:br/>
            <a:r>
              <a: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  <a:t>Modelagem dos ativos</a:t>
            </a:r>
            <a:endParaRPr sz="1800">
              <a:latin typeface="Aptos Bold"/>
              <a:ea typeface="Aptos Bold"/>
              <a:cs typeface="Aptos Bold"/>
              <a:sym typeface="Aptos Bold"/>
            </a:endParaRPr>
          </a:p>
          <a:p>
            <a:pPr defTabSz="1209039">
              <a:defRPr sz="1800">
                <a:latin typeface="Aptos Light"/>
                <a:ea typeface="Aptos Light"/>
                <a:cs typeface="Aptos Light"/>
                <a:sym typeface="Aptos Light"/>
              </a:defRPr>
            </a:pPr>
            <a:br>
              <a:rPr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</a:br>
            <a:r>
              <a:rPr sz="2200">
                <a:solidFill>
                  <a:srgbClr val="EA3323"/>
                </a:solidFill>
                <a:latin typeface="Aptos Bold"/>
                <a:ea typeface="Aptos Bold"/>
                <a:cs typeface="Aptos Bold"/>
                <a:sym typeface="Aptos Bold"/>
              </a:rPr>
              <a:t>ETAPA 3</a:t>
            </a:r>
            <a:br>
              <a:rPr sz="2200">
                <a:solidFill>
                  <a:srgbClr val="EA3323"/>
                </a:solidFill>
                <a:latin typeface="+mn-lt"/>
                <a:ea typeface="+mn-ea"/>
                <a:cs typeface="+mn-cs"/>
                <a:sym typeface="Aptos Display"/>
              </a:rPr>
            </a:br>
            <a:r>
              <a:rPr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  <a:t>Escolha de um ponto específico</a:t>
            </a:r>
            <a:br>
              <a:rPr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</a:br>
            <a:r>
              <a:rPr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  <a:t>da Fronteira Eficiente</a:t>
            </a:r>
            <a:br>
              <a:rPr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rPr>
            </a:br>
            <a:r>
              <a:rPr sz="1400">
                <a:solidFill>
                  <a:srgbClr val="FFFFFF"/>
                </a:solidFill>
                <a:latin typeface="+mn-lt"/>
                <a:ea typeface="+mn-ea"/>
                <a:cs typeface="+mn-cs"/>
                <a:sym typeface="Aptos Display"/>
              </a:rPr>
              <a:t>com base nas expectativas de retorno e riscos associados, na avaliação dos cenários e nas estratégias da Fundação</a:t>
            </a:r>
          </a:p>
        </p:txBody>
      </p: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7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820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21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22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23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24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25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26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828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34</a:t>
            </a:fld>
            <a:endParaRPr/>
          </a:p>
        </p:txBody>
      </p:sp>
      <p:sp>
        <p:nvSpPr>
          <p:cNvPr id="829" name="PEA/PIA EM 2024"/>
          <p:cNvSpPr txBox="1"/>
          <p:nvPr/>
        </p:nvSpPr>
        <p:spPr>
          <a:xfrm>
            <a:off x="763846" y="761273"/>
            <a:ext cx="83544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Governança de Investimentos</a:t>
            </a:r>
          </a:p>
        </p:txBody>
      </p:sp>
      <p:sp>
        <p:nvSpPr>
          <p:cNvPr id="830" name="A fundação está presente em 5 estados e 24 municípios do Brasil, incluindo São Paulo/Capital.…"/>
          <p:cNvSpPr txBox="1"/>
          <p:nvPr/>
        </p:nvSpPr>
        <p:spPr>
          <a:xfrm>
            <a:off x="889000" y="1587500"/>
            <a:ext cx="12573000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1" tIns="47621" rIns="47621" bIns="47621">
            <a:normAutofit/>
          </a:bodyPr>
          <a:lstStyle>
            <a:lvl1pPr defTabSz="2438336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Fronteira Eficiente dos planos Prevcom</a:t>
            </a:r>
          </a:p>
        </p:txBody>
      </p:sp>
      <p:pic>
        <p:nvPicPr>
          <p:cNvPr id="831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832" name="Table 1"/>
          <p:cNvGraphicFramePr/>
          <p:nvPr/>
        </p:nvGraphicFramePr>
        <p:xfrm>
          <a:off x="1013520" y="2600774"/>
          <a:ext cx="12921798" cy="5664599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26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94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4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94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94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94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394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3942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3942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3942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40811">
                <a:tc>
                  <a:txBody>
                    <a:bodyPr/>
                    <a:lstStyle/>
                    <a:p>
                      <a:pPr algn="l" defTabSz="1209039"/>
                      <a:r>
                        <a:rPr sz="20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CLASSES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RP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RG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>
                        <a:def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defRPr>
                      </a:pPr>
                      <a:r>
                        <a:t>PREVCOM</a:t>
                      </a:r>
                      <a:br/>
                      <a:r>
                        <a:t>RG-UNIS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MS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>
                        <a:def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defRPr>
                      </a:pPr>
                      <a:r>
                        <a:t>PREVCOM MT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>
                        <a:def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defRPr>
                      </a:pPr>
                      <a:r>
                        <a:t>PREVCOM PA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>
                        <a:def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defRPr>
                      </a:pPr>
                      <a:r>
                        <a:t>PREVCOM  RO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MULTI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SP Previdência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Renda Fixa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83,7%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83,7%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83,7%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84,9%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84,9%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83,5%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83,7%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83,8%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79,0%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IMA-S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10,2%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9,7%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14,6%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16,5%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43,5%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11,9%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10,3%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IMA-B 5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3,1%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2,9%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9,0%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3,6%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3,1%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IMA B 5+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NTN-B HtM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39,4%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40,1%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</a:rPr>
                        <a:t>39,7%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39,3%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37,4%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37,2%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39,4%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38,0%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RF ATIVO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CRÉDITO PRIVADO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18,0%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18,0%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</a:rPr>
                        <a:t>18,0%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18,0%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18,0%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18,0%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18,0%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18,0%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18,0%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FIDC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Renda variável (doméstica)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3,4%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Multimercados (estruturados)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FIP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3,1%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Exterior - RV Global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3,1%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3,1%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2,1%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2,2%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3,5%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3,2%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3,1%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7,1%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Imobiliário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0,2%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0,5%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58842">
                <a:tc>
                  <a:txBody>
                    <a:bodyPr/>
                    <a:lstStyle/>
                    <a:p>
                      <a:pPr algn="l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Empréstimos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0,2%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0,2%%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0,2%%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604519"/>
                      <a:r>
                        <a:rPr sz="14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1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834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35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36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37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38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39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40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842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35</a:t>
            </a:fld>
            <a:endParaRPr/>
          </a:p>
        </p:txBody>
      </p:sp>
      <p:sp>
        <p:nvSpPr>
          <p:cNvPr id="843" name="PEA/PIA EM 2024"/>
          <p:cNvSpPr txBox="1"/>
          <p:nvPr/>
        </p:nvSpPr>
        <p:spPr>
          <a:xfrm>
            <a:off x="763846" y="761273"/>
            <a:ext cx="83544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Governança de Investimentos</a:t>
            </a:r>
          </a:p>
        </p:txBody>
      </p:sp>
      <p:sp>
        <p:nvSpPr>
          <p:cNvPr id="844" name="A fundação está presente em 5 estados e 24 municípios do Brasil, incluindo São Paulo/Capital.…"/>
          <p:cNvSpPr txBox="1"/>
          <p:nvPr/>
        </p:nvSpPr>
        <p:spPr>
          <a:xfrm>
            <a:off x="889000" y="1587500"/>
            <a:ext cx="12573000" cy="1778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1" tIns="47621" rIns="47621" bIns="47621">
            <a:normAutofit/>
          </a:bodyPr>
          <a:lstStyle>
            <a:lvl1pPr defTabSz="2438336">
              <a:defRPr sz="3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Desenho final - limites de alocação</a:t>
            </a:r>
          </a:p>
        </p:txBody>
      </p:sp>
      <p:pic>
        <p:nvPicPr>
          <p:cNvPr id="84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846" name="Table 1"/>
          <p:cNvGraphicFramePr/>
          <p:nvPr/>
        </p:nvGraphicFramePr>
        <p:xfrm>
          <a:off x="653966" y="2582835"/>
          <a:ext cx="13817757" cy="5210831"/>
        </p:xfrm>
        <a:graphic>
          <a:graphicData uri="http://schemas.openxmlformats.org/drawingml/2006/table">
            <a:tbl>
              <a:tblPr bandRow="1">
                <a:tableStyleId>{4C3C2611-4C71-4FC5-86AE-919BDF0F9419}</a:tableStyleId>
              </a:tblPr>
              <a:tblGrid>
                <a:gridCol w="21728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72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72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635652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402383">
                <a:tc rowSpan="2"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CLASSES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defTabSz="1209039"/>
                      <a:r>
                        <a:rPr sz="11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RP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defTabSz="1209039"/>
                      <a:r>
                        <a:rPr sz="11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RG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defTabSz="1209039"/>
                      <a:r>
                        <a:rPr sz="11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RG-UNIS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defTabSz="1209039"/>
                      <a:r>
                        <a:rPr sz="11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MS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defTabSz="1209039"/>
                      <a:r>
                        <a:rPr sz="11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MT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defTabSz="1209039"/>
                      <a:r>
                        <a:rPr sz="11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PA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defTabSz="1209039"/>
                      <a:r>
                        <a:rPr sz="11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RO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defTabSz="1209039"/>
                      <a:r>
                        <a:rPr sz="11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PREVCOM MULTI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defTabSz="1209039"/>
                      <a:r>
                        <a:rPr sz="11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SP Previdência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8745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MÍN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MÁX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MÍN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MÁX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MÍN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MÁX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MÍN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MÁX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MÍN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MÁX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MÍN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MÁX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MÍN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MÁX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MÍN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MÁX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MÍN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</a:rPr>
                        <a:t>MÁX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071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Renda Fixa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50,0%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25400">
                      <a:solidFill>
                        <a:srgbClr val="FFFFFF"/>
                      </a:solidFill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8745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IMA-S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8745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IMA-B 5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8745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IMA B 5+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8745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NTN-B HtM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3525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RF ATIVO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0134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CRÉDITO PRIVADO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25,00%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25,00%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25,00%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25,00%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25,00%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25,00%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25,00%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25,00%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25,00%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8745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   FIDC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Display Italic"/>
                          <a:ea typeface="Aptos Display Italic"/>
                          <a:cs typeface="Aptos Display Italic"/>
                          <a:sym typeface="Aptos Display Italic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8745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Renda variável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30134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Multimercados (estruturados)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-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20%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0134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Fundos de Participações*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8745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Exterior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10,0%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8745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Imobiliário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8745">
                <a:tc>
                  <a:txBody>
                    <a:bodyPr/>
                    <a:lstStyle/>
                    <a:p>
                      <a:pPr algn="l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Empréstimos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1209039">
                        <a:defRPr sz="14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1209039">
                        <a:defRPr sz="14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0%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1209039">
                        <a:defRPr sz="14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1209039">
                        <a:defRPr sz="14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1209039">
                        <a:defRPr sz="14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1209039">
                        <a:defRPr sz="14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1209039">
                        <a:defRPr sz="14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1209039">
                        <a:defRPr sz="1400">
                          <a:solidFill>
                            <a:srgbClr val="FFFFFF"/>
                          </a:solidFill>
                        </a:defRPr>
                      </a:pPr>
                      <a:endParaRPr/>
                    </a:p>
                  </a:txBody>
                  <a:tcPr marL="0" marR="0" marT="0" marB="0" anchor="ctr" horzOverflow="overflow">
                    <a:lnL w="6350">
                      <a:solidFill>
                        <a:srgbClr val="535353"/>
                      </a:solidFill>
                      <a:custDash>
                        <a:ds d="200000" sp="200000"/>
                      </a:custDash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  <a:miter lim="400000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defTabSz="1209039"/>
                      <a:r>
                        <a:rPr sz="1200">
                          <a:solidFill>
                            <a:srgbClr val="FFFFFF"/>
                          </a:solidFill>
                          <a:latin typeface="Aptos Bold"/>
                          <a:ea typeface="Aptos Bold"/>
                          <a:cs typeface="Aptos Bold"/>
                          <a:sym typeface="Aptos Bold"/>
                        </a:rPr>
                        <a:t>15,0%</a:t>
                      </a:r>
                    </a:p>
                  </a:txBody>
                  <a:tcPr marL="0" marR="0" marT="0" marB="0" anchor="ctr" horzOverflow="overflow">
                    <a:lnL w="12700">
                      <a:miter lim="400000"/>
                    </a:lnL>
                    <a:lnR w="0"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FFFFFF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5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848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49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50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51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52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53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54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85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36</a:t>
            </a:fld>
            <a:endParaRPr/>
          </a:p>
        </p:txBody>
      </p:sp>
      <p:sp>
        <p:nvSpPr>
          <p:cNvPr id="857" name="PEA/PIA EM 2024"/>
          <p:cNvSpPr txBox="1"/>
          <p:nvPr/>
        </p:nvSpPr>
        <p:spPr>
          <a:xfrm>
            <a:off x="763846" y="761273"/>
            <a:ext cx="39202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Carteira Atual</a:t>
            </a:r>
          </a:p>
        </p:txBody>
      </p:sp>
      <p:pic>
        <p:nvPicPr>
          <p:cNvPr id="85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859" name="Título 1"/>
          <p:cNvSpPr txBox="1"/>
          <p:nvPr/>
        </p:nvSpPr>
        <p:spPr>
          <a:xfrm>
            <a:off x="787135" y="1911692"/>
            <a:ext cx="5774297" cy="9031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209039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RENTABILIDADE</a:t>
            </a:r>
            <a:br/>
            <a:r>
              <a:t>DESDE O INÍCIO DOS PLANOS</a:t>
            </a:r>
          </a:p>
        </p:txBody>
      </p:sp>
      <p:graphicFrame>
        <p:nvGraphicFramePr>
          <p:cNvPr id="860" name="2D Donut Chart"/>
          <p:cNvGraphicFramePr/>
          <p:nvPr/>
        </p:nvGraphicFramePr>
        <p:xfrm>
          <a:off x="7941168" y="3188264"/>
          <a:ext cx="7369650" cy="4351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61" name="Título 1"/>
          <p:cNvSpPr txBox="1"/>
          <p:nvPr/>
        </p:nvSpPr>
        <p:spPr>
          <a:xfrm>
            <a:off x="8097395" y="1918781"/>
            <a:ext cx="5774299" cy="1022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1209039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ALOCAÇÃO</a:t>
            </a:r>
            <a:br/>
            <a:r>
              <a:t>DOS INVESTIMENTOS</a:t>
            </a:r>
          </a:p>
        </p:txBody>
      </p:sp>
      <p:sp>
        <p:nvSpPr>
          <p:cNvPr id="862" name="Título 1"/>
          <p:cNvSpPr txBox="1"/>
          <p:nvPr/>
        </p:nvSpPr>
        <p:spPr>
          <a:xfrm>
            <a:off x="787135" y="2639067"/>
            <a:ext cx="5774297" cy="9031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defTabSz="1209039">
              <a:defRPr sz="1800">
                <a:solidFill>
                  <a:srgbClr val="FFFFFF"/>
                </a:solidFill>
              </a:defRPr>
            </a:lvl1pPr>
          </a:lstStyle>
          <a:p>
            <a:r>
              <a:t>fevereiro/2013 - janeiro/2026</a:t>
            </a:r>
          </a:p>
        </p:txBody>
      </p:sp>
      <p:grpSp>
        <p:nvGrpSpPr>
          <p:cNvPr id="879" name="Group"/>
          <p:cNvGrpSpPr/>
          <p:nvPr/>
        </p:nvGrpSpPr>
        <p:grpSpPr>
          <a:xfrm>
            <a:off x="787135" y="3304910"/>
            <a:ext cx="6454511" cy="4788319"/>
            <a:chOff x="0" y="0"/>
            <a:chExt cx="6454510" cy="4788318"/>
          </a:xfrm>
        </p:grpSpPr>
        <p:sp>
          <p:nvSpPr>
            <p:cNvPr id="863" name="Rectangle"/>
            <p:cNvSpPr/>
            <p:nvPr/>
          </p:nvSpPr>
          <p:spPr>
            <a:xfrm>
              <a:off x="78713" y="-1"/>
              <a:ext cx="6297085" cy="550996"/>
            </a:xfrm>
            <a:prstGeom prst="rect">
              <a:avLst/>
            </a:prstGeom>
            <a:solidFill>
              <a:srgbClr val="9F1F14"/>
            </a:solidFill>
            <a:ln w="12700" cap="flat">
              <a:noFill/>
              <a:miter lim="400000"/>
            </a:ln>
            <a:effectLst/>
          </p:spPr>
          <p:txBody>
            <a:bodyPr wrap="square" lIns="56671" tIns="56671" rIns="56671" bIns="56671" numCol="1" anchor="ctr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864" name="Rectangle"/>
            <p:cNvSpPr/>
            <p:nvPr/>
          </p:nvSpPr>
          <p:spPr>
            <a:xfrm>
              <a:off x="78713" y="787135"/>
              <a:ext cx="5651634" cy="550996"/>
            </a:xfrm>
            <a:prstGeom prst="rect">
              <a:avLst/>
            </a:prstGeom>
            <a:solidFill>
              <a:srgbClr val="3070B6"/>
            </a:solidFill>
            <a:ln w="12700" cap="flat">
              <a:noFill/>
              <a:miter lim="400000"/>
            </a:ln>
            <a:effectLst/>
          </p:spPr>
          <p:txBody>
            <a:bodyPr wrap="square" lIns="56671" tIns="56671" rIns="56671" bIns="56671" numCol="1" anchor="ctr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865" name="Rectangle"/>
            <p:cNvSpPr/>
            <p:nvPr/>
          </p:nvSpPr>
          <p:spPr>
            <a:xfrm>
              <a:off x="78713" y="1574271"/>
              <a:ext cx="4990440" cy="550996"/>
            </a:xfrm>
            <a:prstGeom prst="rect">
              <a:avLst/>
            </a:prstGeom>
            <a:solidFill>
              <a:srgbClr val="3C89A9"/>
            </a:solidFill>
            <a:ln w="12700" cap="flat">
              <a:noFill/>
              <a:miter lim="400000"/>
            </a:ln>
            <a:effectLst/>
          </p:spPr>
          <p:txBody>
            <a:bodyPr wrap="square" lIns="56671" tIns="56671" rIns="56671" bIns="56671" numCol="1" anchor="ctr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866" name="Rectangle"/>
            <p:cNvSpPr/>
            <p:nvPr/>
          </p:nvSpPr>
          <p:spPr>
            <a:xfrm>
              <a:off x="78713" y="2361407"/>
              <a:ext cx="2566063" cy="550995"/>
            </a:xfrm>
            <a:prstGeom prst="rect">
              <a:avLst/>
            </a:prstGeom>
            <a:solidFill>
              <a:srgbClr val="50B19E"/>
            </a:solidFill>
            <a:ln w="12700" cap="flat">
              <a:noFill/>
              <a:miter lim="400000"/>
            </a:ln>
            <a:effectLst/>
          </p:spPr>
          <p:txBody>
            <a:bodyPr wrap="square" lIns="56671" tIns="56671" rIns="56671" bIns="56671" numCol="1" anchor="ctr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867" name="Rectangle"/>
            <p:cNvSpPr/>
            <p:nvPr/>
          </p:nvSpPr>
          <p:spPr>
            <a:xfrm>
              <a:off x="78713" y="3148542"/>
              <a:ext cx="2219723" cy="550996"/>
            </a:xfrm>
            <a:prstGeom prst="rect">
              <a:avLst/>
            </a:prstGeom>
            <a:solidFill>
              <a:srgbClr val="439757"/>
            </a:solidFill>
            <a:ln w="12700" cap="flat">
              <a:noFill/>
              <a:miter lim="400000"/>
            </a:ln>
            <a:effectLst/>
          </p:spPr>
          <p:txBody>
            <a:bodyPr wrap="square" lIns="56671" tIns="56671" rIns="56671" bIns="56671" numCol="1" anchor="ctr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868" name="Prevcom"/>
            <p:cNvSpPr txBox="1"/>
            <p:nvPr/>
          </p:nvSpPr>
          <p:spPr>
            <a:xfrm>
              <a:off x="173169" y="79126"/>
              <a:ext cx="1889126" cy="3927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spAutoFit/>
            </a:bodyPr>
            <a:lstStyle>
              <a:lvl1pPr defTabSz="1209039">
                <a:defRPr sz="1800">
                  <a:solidFill>
                    <a:srgbClr val="FFFFFF"/>
                  </a:solidFill>
                </a:defRPr>
              </a:lvl1pPr>
            </a:lstStyle>
            <a:p>
              <a:r>
                <a:t>Prevcom</a:t>
              </a:r>
            </a:p>
          </p:txBody>
        </p:sp>
        <p:sp>
          <p:nvSpPr>
            <p:cNvPr id="869" name="Meta Prevcom*"/>
            <p:cNvSpPr txBox="1"/>
            <p:nvPr/>
          </p:nvSpPr>
          <p:spPr>
            <a:xfrm>
              <a:off x="173169" y="866261"/>
              <a:ext cx="1889126" cy="392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spAutoFit/>
            </a:bodyPr>
            <a:lstStyle>
              <a:lvl1pPr defTabSz="1209039">
                <a:defRPr sz="1800">
                  <a:solidFill>
                    <a:srgbClr val="FFFFFF"/>
                  </a:solidFill>
                </a:defRPr>
              </a:lvl1pPr>
            </a:lstStyle>
            <a:p>
              <a:r>
                <a:t>Meta Prevcom*</a:t>
              </a:r>
            </a:p>
          </p:txBody>
        </p:sp>
        <p:sp>
          <p:nvSpPr>
            <p:cNvPr id="870" name="CDI"/>
            <p:cNvSpPr txBox="1"/>
            <p:nvPr/>
          </p:nvSpPr>
          <p:spPr>
            <a:xfrm>
              <a:off x="173169" y="1653397"/>
              <a:ext cx="629710" cy="3927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spAutoFit/>
            </a:bodyPr>
            <a:lstStyle>
              <a:lvl1pPr defTabSz="1209039">
                <a:defRPr sz="1800">
                  <a:solidFill>
                    <a:srgbClr val="FFFFFF"/>
                  </a:solidFill>
                </a:defRPr>
              </a:lvl1pPr>
            </a:lstStyle>
            <a:p>
              <a:r>
                <a:t>CDI</a:t>
              </a:r>
            </a:p>
          </p:txBody>
        </p:sp>
        <p:sp>
          <p:nvSpPr>
            <p:cNvPr id="871" name="Poupança"/>
            <p:cNvSpPr txBox="1"/>
            <p:nvPr/>
          </p:nvSpPr>
          <p:spPr>
            <a:xfrm>
              <a:off x="173169" y="2440533"/>
              <a:ext cx="1338132" cy="3927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spAutoFit/>
            </a:bodyPr>
            <a:lstStyle>
              <a:lvl1pPr defTabSz="1209039">
                <a:defRPr sz="1800">
                  <a:solidFill>
                    <a:srgbClr val="FFFFFF"/>
                  </a:solidFill>
                </a:defRPr>
              </a:lvl1pPr>
            </a:lstStyle>
            <a:p>
              <a:r>
                <a:t>Poupança</a:t>
              </a:r>
            </a:p>
          </p:txBody>
        </p:sp>
        <p:sp>
          <p:nvSpPr>
            <p:cNvPr id="872" name="IPCA"/>
            <p:cNvSpPr txBox="1"/>
            <p:nvPr/>
          </p:nvSpPr>
          <p:spPr>
            <a:xfrm>
              <a:off x="173169" y="3227668"/>
              <a:ext cx="787137" cy="392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spAutoFit/>
            </a:bodyPr>
            <a:lstStyle>
              <a:lvl1pPr defTabSz="1209039">
                <a:defRPr sz="1800">
                  <a:solidFill>
                    <a:srgbClr val="FFFFFF"/>
                  </a:solidFill>
                </a:defRPr>
              </a:lvl1pPr>
            </a:lstStyle>
            <a:p>
              <a:r>
                <a:t>IPCA</a:t>
              </a:r>
            </a:p>
          </p:txBody>
        </p:sp>
        <p:sp>
          <p:nvSpPr>
            <p:cNvPr id="873" name="291,35%"/>
            <p:cNvSpPr txBox="1"/>
            <p:nvPr/>
          </p:nvSpPr>
          <p:spPr>
            <a:xfrm>
              <a:off x="4644099" y="21976"/>
              <a:ext cx="1574271" cy="5070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spAutoFit/>
            </a:bodyPr>
            <a:lstStyle>
              <a:lvl1pPr algn="r" defTabSz="1209039">
                <a:defRPr sz="2600">
                  <a:solidFill>
                    <a:srgbClr val="FFFFFF"/>
                  </a:solidFill>
                </a:defRPr>
              </a:lvl1pPr>
            </a:lstStyle>
            <a:p>
              <a:r>
                <a:t>291,35%</a:t>
              </a:r>
            </a:p>
          </p:txBody>
        </p:sp>
        <p:sp>
          <p:nvSpPr>
            <p:cNvPr id="874" name="261,84%"/>
            <p:cNvSpPr txBox="1"/>
            <p:nvPr/>
          </p:nvSpPr>
          <p:spPr>
            <a:xfrm>
              <a:off x="4475332" y="866261"/>
              <a:ext cx="1097589" cy="392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spAutoFit/>
            </a:bodyPr>
            <a:lstStyle>
              <a:lvl1pPr algn="r" defTabSz="1209039">
                <a:defRPr sz="1800">
                  <a:solidFill>
                    <a:srgbClr val="FFFFFF"/>
                  </a:solidFill>
                </a:defRPr>
              </a:lvl1pPr>
            </a:lstStyle>
            <a:p>
              <a:r>
                <a:t>261,84%</a:t>
              </a:r>
            </a:p>
          </p:txBody>
        </p:sp>
        <p:sp>
          <p:nvSpPr>
            <p:cNvPr id="875" name="230,81%"/>
            <p:cNvSpPr txBox="1"/>
            <p:nvPr/>
          </p:nvSpPr>
          <p:spPr>
            <a:xfrm>
              <a:off x="3814138" y="1653397"/>
              <a:ext cx="1097589" cy="3927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spAutoFit/>
            </a:bodyPr>
            <a:lstStyle>
              <a:lvl1pPr algn="r" defTabSz="1209039">
                <a:defRPr sz="1800">
                  <a:solidFill>
                    <a:srgbClr val="FFFFFF"/>
                  </a:solidFill>
                </a:defRPr>
              </a:lvl1pPr>
            </a:lstStyle>
            <a:p>
              <a:r>
                <a:t>230,81%</a:t>
              </a:r>
            </a:p>
          </p:txBody>
        </p:sp>
        <p:sp>
          <p:nvSpPr>
            <p:cNvPr id="876" name="118,44%"/>
            <p:cNvSpPr txBox="1"/>
            <p:nvPr/>
          </p:nvSpPr>
          <p:spPr>
            <a:xfrm>
              <a:off x="1389761" y="2440533"/>
              <a:ext cx="1097589" cy="39274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spAutoFit/>
            </a:bodyPr>
            <a:lstStyle>
              <a:lvl1pPr algn="r" defTabSz="1209039">
                <a:defRPr sz="1800">
                  <a:solidFill>
                    <a:srgbClr val="FFFFFF"/>
                  </a:solidFill>
                </a:defRPr>
              </a:lvl1pPr>
            </a:lstStyle>
            <a:p>
              <a:r>
                <a:t>118,44%</a:t>
              </a:r>
            </a:p>
          </p:txBody>
        </p:sp>
        <p:sp>
          <p:nvSpPr>
            <p:cNvPr id="877" name="102,87%"/>
            <p:cNvSpPr txBox="1"/>
            <p:nvPr/>
          </p:nvSpPr>
          <p:spPr>
            <a:xfrm>
              <a:off x="1043421" y="3227668"/>
              <a:ext cx="1097588" cy="392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ctr">
              <a:spAutoFit/>
            </a:bodyPr>
            <a:lstStyle>
              <a:lvl1pPr algn="r" defTabSz="1209039">
                <a:defRPr sz="1800">
                  <a:solidFill>
                    <a:srgbClr val="FFFFFF"/>
                  </a:solidFill>
                </a:defRPr>
              </a:lvl1pPr>
            </a:lstStyle>
            <a:p>
              <a:r>
                <a:t>102,87%</a:t>
              </a:r>
            </a:p>
          </p:txBody>
        </p:sp>
        <p:sp>
          <p:nvSpPr>
            <p:cNvPr id="878" name="Título 1"/>
            <p:cNvSpPr txBox="1"/>
            <p:nvPr/>
          </p:nvSpPr>
          <p:spPr>
            <a:xfrm>
              <a:off x="0" y="3885171"/>
              <a:ext cx="6454511" cy="9031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6671" tIns="56671" rIns="56671" bIns="56671" numCol="1" anchor="t">
              <a:normAutofit/>
            </a:bodyPr>
            <a:lstStyle/>
            <a:p>
              <a:pPr defTabSz="1209039">
                <a:defRPr sz="1400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*META PREVCOM:</a:t>
              </a:r>
              <a:r>
                <a:rPr>
                  <a:latin typeface="+mn-lt"/>
                  <a:ea typeface="+mn-ea"/>
                  <a:cs typeface="+mn-cs"/>
                  <a:sym typeface="Aptos Display"/>
                </a:rPr>
                <a:t> IPCA + 5% a.a. até abril/2020 • IPCA + 4% a.a. até dezembro/2024</a:t>
              </a:r>
            </a:p>
            <a:p>
              <a:pPr defTabSz="1209039">
                <a:defRPr sz="1400">
                  <a:solidFill>
                    <a:srgbClr val="FFFFFF"/>
                  </a:solidFill>
                </a:defRPr>
              </a:pPr>
              <a:r>
                <a:t>  IPCA + 4,5% a.a. a partir de janeiro/2025</a:t>
              </a:r>
            </a:p>
          </p:txBody>
        </p:sp>
      </p:grpSp>
      <p:sp>
        <p:nvSpPr>
          <p:cNvPr id="880" name="Line"/>
          <p:cNvSpPr/>
          <p:nvPr/>
        </p:nvSpPr>
        <p:spPr>
          <a:xfrm flipH="1" flipV="1">
            <a:off x="10074602" y="6475682"/>
            <a:ext cx="177147" cy="672406"/>
          </a:xfrm>
          <a:prstGeom prst="line">
            <a:avLst/>
          </a:prstGeom>
          <a:ln w="12700">
            <a:solidFill>
              <a:srgbClr val="439757"/>
            </a:solidFill>
            <a:headEnd type="oval"/>
          </a:ln>
        </p:spPr>
        <p:txBody>
          <a:bodyPr lIns="56672" tIns="56672" rIns="56672" bIns="56672"/>
          <a:lstStyle/>
          <a:p>
            <a:pPr defTabSz="1209039">
              <a:defRPr sz="2200"/>
            </a:pPr>
            <a:endParaRPr/>
          </a:p>
        </p:txBody>
      </p:sp>
      <p:sp>
        <p:nvSpPr>
          <p:cNvPr id="881" name="Título 1"/>
          <p:cNvSpPr txBox="1"/>
          <p:nvPr/>
        </p:nvSpPr>
        <p:spPr>
          <a:xfrm>
            <a:off x="7853393" y="3185467"/>
            <a:ext cx="781061" cy="393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defTabSz="1112316">
              <a:defRPr sz="1656">
                <a:solidFill>
                  <a:srgbClr val="9F1F14"/>
                </a:solidFill>
              </a:defRPr>
            </a:lvl1pPr>
          </a:lstStyle>
          <a:p>
            <a:r>
              <a:t>87,44%</a:t>
            </a:r>
          </a:p>
        </p:txBody>
      </p:sp>
      <p:sp>
        <p:nvSpPr>
          <p:cNvPr id="882" name="Título 1"/>
          <p:cNvSpPr txBox="1"/>
          <p:nvPr/>
        </p:nvSpPr>
        <p:spPr>
          <a:xfrm>
            <a:off x="11009545" y="5843597"/>
            <a:ext cx="781061" cy="393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defTabSz="1209039">
              <a:defRPr sz="1800">
                <a:solidFill>
                  <a:srgbClr val="9EBB4C"/>
                </a:solidFill>
              </a:defRPr>
            </a:lvl1pPr>
          </a:lstStyle>
          <a:p>
            <a:r>
              <a:t>3,19%</a:t>
            </a:r>
          </a:p>
        </p:txBody>
      </p:sp>
      <p:sp>
        <p:nvSpPr>
          <p:cNvPr id="883" name="Título 1"/>
          <p:cNvSpPr txBox="1"/>
          <p:nvPr/>
        </p:nvSpPr>
        <p:spPr>
          <a:xfrm>
            <a:off x="10336017" y="6396098"/>
            <a:ext cx="781063" cy="393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defTabSz="1209039">
              <a:defRPr sz="1800">
                <a:solidFill>
                  <a:srgbClr val="3070B6"/>
                </a:solidFill>
              </a:defRPr>
            </a:lvl1pPr>
          </a:lstStyle>
          <a:p>
            <a:r>
              <a:t>6,09%</a:t>
            </a:r>
          </a:p>
        </p:txBody>
      </p:sp>
      <p:sp>
        <p:nvSpPr>
          <p:cNvPr id="884" name="Título 1"/>
          <p:cNvSpPr txBox="1"/>
          <p:nvPr/>
        </p:nvSpPr>
        <p:spPr>
          <a:xfrm>
            <a:off x="10741253" y="6112976"/>
            <a:ext cx="781063" cy="393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defTabSz="1209039">
              <a:defRPr sz="1800">
                <a:solidFill>
                  <a:srgbClr val="50B19E"/>
                </a:solidFill>
              </a:defRPr>
            </a:lvl1pPr>
          </a:lstStyle>
          <a:p>
            <a:r>
              <a:t>2,05%</a:t>
            </a:r>
          </a:p>
        </p:txBody>
      </p:sp>
      <p:sp>
        <p:nvSpPr>
          <p:cNvPr id="885" name="Título 1"/>
          <p:cNvSpPr txBox="1"/>
          <p:nvPr/>
        </p:nvSpPr>
        <p:spPr>
          <a:xfrm>
            <a:off x="10228878" y="7089519"/>
            <a:ext cx="781061" cy="4006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defTabSz="1196948">
              <a:lnSpc>
                <a:spcPct val="90000"/>
              </a:lnSpc>
              <a:defRPr sz="1800">
                <a:solidFill>
                  <a:srgbClr val="439757"/>
                </a:solidFill>
              </a:defRPr>
            </a:lvl1pPr>
          </a:lstStyle>
          <a:p>
            <a:r>
              <a:t>1,04%</a:t>
            </a:r>
          </a:p>
        </p:txBody>
      </p:sp>
      <p:sp>
        <p:nvSpPr>
          <p:cNvPr id="886" name="Título 1"/>
          <p:cNvSpPr txBox="1"/>
          <p:nvPr/>
        </p:nvSpPr>
        <p:spPr>
          <a:xfrm>
            <a:off x="9453829" y="6595826"/>
            <a:ext cx="646223" cy="3935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defTabSz="1063955">
              <a:defRPr sz="1584">
                <a:solidFill>
                  <a:srgbClr val="EA3323"/>
                </a:solidFill>
              </a:defRPr>
            </a:lvl1pPr>
          </a:lstStyle>
          <a:p>
            <a:r>
              <a:t>0,19%</a:t>
            </a: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5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888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89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90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91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92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93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894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89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37</a:t>
            </a:fld>
            <a:endParaRPr/>
          </a:p>
        </p:txBody>
      </p:sp>
      <p:sp>
        <p:nvSpPr>
          <p:cNvPr id="897" name="PEA/PIA EM 2024"/>
          <p:cNvSpPr txBox="1"/>
          <p:nvPr/>
        </p:nvSpPr>
        <p:spPr>
          <a:xfrm>
            <a:off x="763846" y="761273"/>
            <a:ext cx="39202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Carteira Atual</a:t>
            </a:r>
          </a:p>
        </p:txBody>
      </p:sp>
      <p:pic>
        <p:nvPicPr>
          <p:cNvPr id="89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899" name="Título 1"/>
          <p:cNvSpPr txBox="1"/>
          <p:nvPr/>
        </p:nvSpPr>
        <p:spPr>
          <a:xfrm>
            <a:off x="787135" y="1911692"/>
            <a:ext cx="5774297" cy="9031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defTabSz="1209039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EVOLUÇÃO DO PATRIMÔNIO</a:t>
            </a:r>
          </a:p>
        </p:txBody>
      </p:sp>
      <p:pic>
        <p:nvPicPr>
          <p:cNvPr id="90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248" y="2538578"/>
            <a:ext cx="12827001" cy="56361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2" name="grafico_retornos_por_segmento_INV.png" descr="grafico_retornos_por_segmento_INV.png"/>
          <p:cNvPicPr>
            <a:picLocks noChangeAspect="1"/>
          </p:cNvPicPr>
          <p:nvPr/>
        </p:nvPicPr>
        <p:blipFill>
          <a:blip r:embed="rId2"/>
          <a:srcRect t="6023" b="193"/>
          <a:stretch>
            <a:fillRect/>
          </a:stretch>
        </p:blipFill>
        <p:spPr>
          <a:xfrm>
            <a:off x="501763" y="2353109"/>
            <a:ext cx="13208001" cy="6153489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910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903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04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05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06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07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08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09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911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38</a:t>
            </a:fld>
            <a:endParaRPr/>
          </a:p>
        </p:txBody>
      </p:sp>
      <p:sp>
        <p:nvSpPr>
          <p:cNvPr id="912" name="PEA/PIA EM 2024"/>
          <p:cNvSpPr txBox="1"/>
          <p:nvPr/>
        </p:nvSpPr>
        <p:spPr>
          <a:xfrm>
            <a:off x="763846" y="761273"/>
            <a:ext cx="3920211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Carteira Atual</a:t>
            </a:r>
          </a:p>
        </p:txBody>
      </p:sp>
      <p:pic>
        <p:nvPicPr>
          <p:cNvPr id="91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914" name="Título 1"/>
          <p:cNvSpPr txBox="1"/>
          <p:nvPr/>
        </p:nvSpPr>
        <p:spPr>
          <a:xfrm>
            <a:off x="787135" y="1911692"/>
            <a:ext cx="5774297" cy="9031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defTabSz="1209039">
              <a:defRPr sz="2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RETORNOS POR SEGMENTO</a:t>
            </a: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3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916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17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18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19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20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21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22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92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39</a:t>
            </a:fld>
            <a:endParaRPr/>
          </a:p>
        </p:txBody>
      </p:sp>
      <p:sp>
        <p:nvSpPr>
          <p:cNvPr id="925" name="PEA/PIA EM 2024"/>
          <p:cNvSpPr txBox="1"/>
          <p:nvPr/>
        </p:nvSpPr>
        <p:spPr>
          <a:xfrm>
            <a:off x="763846" y="761273"/>
            <a:ext cx="6491487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Fluxo de Investimentos</a:t>
            </a:r>
          </a:p>
        </p:txBody>
      </p:sp>
      <p:pic>
        <p:nvPicPr>
          <p:cNvPr id="926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927" name="Line"/>
          <p:cNvSpPr/>
          <p:nvPr/>
        </p:nvSpPr>
        <p:spPr>
          <a:xfrm flipH="1">
            <a:off x="706958" y="5804694"/>
            <a:ext cx="3421644" cy="2"/>
          </a:xfrm>
          <a:prstGeom prst="line">
            <a:avLst/>
          </a:prstGeom>
          <a:ln w="76200" cap="rnd">
            <a:solidFill>
              <a:srgbClr val="DDDDDD"/>
            </a:solidFill>
            <a:custDash>
              <a:ds d="100000" sp="200000"/>
            </a:custDash>
          </a:ln>
        </p:spPr>
        <p:txBody>
          <a:bodyPr lIns="56672" tIns="56672" rIns="56672" bIns="56672"/>
          <a:lstStyle/>
          <a:p>
            <a:pPr defTabSz="1209039">
              <a:defRPr sz="2200"/>
            </a:pPr>
            <a:endParaRPr/>
          </a:p>
        </p:txBody>
      </p:sp>
      <p:sp>
        <p:nvSpPr>
          <p:cNvPr id="928" name="Line"/>
          <p:cNvSpPr/>
          <p:nvPr/>
        </p:nvSpPr>
        <p:spPr>
          <a:xfrm flipH="1" flipV="1">
            <a:off x="1650043" y="2820067"/>
            <a:ext cx="10414957" cy="1"/>
          </a:xfrm>
          <a:prstGeom prst="line">
            <a:avLst/>
          </a:prstGeom>
          <a:ln w="76200" cap="rnd">
            <a:solidFill>
              <a:srgbClr val="DDDDDD"/>
            </a:solidFill>
            <a:custDash>
              <a:ds d="100000" sp="200000"/>
            </a:custDash>
          </a:ln>
        </p:spPr>
        <p:txBody>
          <a:bodyPr lIns="56672" tIns="56672" rIns="56672" bIns="56672"/>
          <a:lstStyle/>
          <a:p>
            <a:pPr defTabSz="1209039">
              <a:defRPr sz="2200"/>
            </a:pPr>
            <a:endParaRPr/>
          </a:p>
        </p:txBody>
      </p:sp>
      <p:sp>
        <p:nvSpPr>
          <p:cNvPr id="929" name="Circle"/>
          <p:cNvSpPr/>
          <p:nvPr/>
        </p:nvSpPr>
        <p:spPr>
          <a:xfrm>
            <a:off x="1289796" y="2455862"/>
            <a:ext cx="722551" cy="722552"/>
          </a:xfrm>
          <a:prstGeom prst="ellipse">
            <a:avLst/>
          </a:prstGeom>
          <a:solidFill>
            <a:srgbClr val="9F1F14"/>
          </a:solidFill>
          <a:ln w="12700">
            <a:miter lim="400000"/>
          </a:ln>
        </p:spPr>
        <p:txBody>
          <a:bodyPr lIns="56671" tIns="56671" rIns="56671" bIns="56671" anchor="ctr"/>
          <a:lstStyle/>
          <a:p>
            <a:pPr algn="ctr" defTabSz="1091494">
              <a:defRPr sz="3000" spc="-11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930" name="F1"/>
          <p:cNvSpPr txBox="1"/>
          <p:nvPr/>
        </p:nvSpPr>
        <p:spPr>
          <a:xfrm>
            <a:off x="1373345" y="2598789"/>
            <a:ext cx="555443" cy="44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 anchor="ctr">
            <a:spAutoFit/>
          </a:bodyPr>
          <a:lstStyle>
            <a:lvl1pPr algn="ctr" defTabSz="1091494">
              <a:defRPr sz="2000" spc="-79">
                <a:solidFill>
                  <a:srgbClr val="FFFFFF"/>
                </a:solidFill>
              </a:defRPr>
            </a:lvl1pPr>
          </a:lstStyle>
          <a:p>
            <a:r>
              <a:t>F1</a:t>
            </a:r>
          </a:p>
        </p:txBody>
      </p:sp>
      <p:sp>
        <p:nvSpPr>
          <p:cNvPr id="931" name="Circle"/>
          <p:cNvSpPr/>
          <p:nvPr/>
        </p:nvSpPr>
        <p:spPr>
          <a:xfrm>
            <a:off x="4429710" y="2455862"/>
            <a:ext cx="722552" cy="722552"/>
          </a:xfrm>
          <a:prstGeom prst="ellipse">
            <a:avLst/>
          </a:prstGeom>
          <a:solidFill>
            <a:srgbClr val="EA3323"/>
          </a:solidFill>
          <a:ln w="12700">
            <a:miter lim="400000"/>
          </a:ln>
        </p:spPr>
        <p:txBody>
          <a:bodyPr lIns="56671" tIns="56671" rIns="56671" bIns="56671" anchor="ctr"/>
          <a:lstStyle/>
          <a:p>
            <a:pPr algn="ctr" defTabSz="1091494">
              <a:defRPr sz="3000" spc="-11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932" name="F2"/>
          <p:cNvSpPr txBox="1"/>
          <p:nvPr/>
        </p:nvSpPr>
        <p:spPr>
          <a:xfrm>
            <a:off x="4513262" y="2598789"/>
            <a:ext cx="555443" cy="44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 anchor="ctr">
            <a:spAutoFit/>
          </a:bodyPr>
          <a:lstStyle>
            <a:lvl1pPr algn="ctr" defTabSz="1091494">
              <a:defRPr sz="2000" spc="-79">
                <a:solidFill>
                  <a:srgbClr val="FFFFFF"/>
                </a:solidFill>
              </a:defRPr>
            </a:lvl1pPr>
          </a:lstStyle>
          <a:p>
            <a:r>
              <a:t>F2</a:t>
            </a:r>
          </a:p>
        </p:txBody>
      </p:sp>
      <p:sp>
        <p:nvSpPr>
          <p:cNvPr id="933" name="Circle"/>
          <p:cNvSpPr/>
          <p:nvPr/>
        </p:nvSpPr>
        <p:spPr>
          <a:xfrm>
            <a:off x="7571765" y="2455862"/>
            <a:ext cx="722552" cy="722552"/>
          </a:xfrm>
          <a:prstGeom prst="ellipse">
            <a:avLst/>
          </a:prstGeom>
          <a:solidFill>
            <a:srgbClr val="9EBB4C"/>
          </a:solidFill>
          <a:ln w="12700">
            <a:miter lim="400000"/>
          </a:ln>
        </p:spPr>
        <p:txBody>
          <a:bodyPr lIns="56671" tIns="56671" rIns="56671" bIns="56671" anchor="ctr"/>
          <a:lstStyle/>
          <a:p>
            <a:pPr algn="ctr" defTabSz="1091494">
              <a:defRPr sz="3000" spc="-11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934" name="F3"/>
          <p:cNvSpPr txBox="1"/>
          <p:nvPr/>
        </p:nvSpPr>
        <p:spPr>
          <a:xfrm>
            <a:off x="7655314" y="2598789"/>
            <a:ext cx="555444" cy="44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 anchor="ctr">
            <a:spAutoFit/>
          </a:bodyPr>
          <a:lstStyle>
            <a:lvl1pPr algn="ctr" defTabSz="1091494">
              <a:defRPr sz="2000" spc="-79">
                <a:solidFill>
                  <a:srgbClr val="FFFFFF"/>
                </a:solidFill>
              </a:defRPr>
            </a:lvl1pPr>
          </a:lstStyle>
          <a:p>
            <a:r>
              <a:t>F3</a:t>
            </a:r>
          </a:p>
        </p:txBody>
      </p:sp>
      <p:sp>
        <p:nvSpPr>
          <p:cNvPr id="935" name="Circle"/>
          <p:cNvSpPr/>
          <p:nvPr/>
        </p:nvSpPr>
        <p:spPr>
          <a:xfrm>
            <a:off x="10713818" y="2455862"/>
            <a:ext cx="722551" cy="722552"/>
          </a:xfrm>
          <a:prstGeom prst="ellipse">
            <a:avLst/>
          </a:prstGeom>
          <a:solidFill>
            <a:srgbClr val="439757"/>
          </a:solidFill>
          <a:ln w="12700">
            <a:miter lim="400000"/>
          </a:ln>
        </p:spPr>
        <p:txBody>
          <a:bodyPr lIns="56671" tIns="56671" rIns="56671" bIns="56671" anchor="ctr"/>
          <a:lstStyle/>
          <a:p>
            <a:pPr algn="ctr" defTabSz="1091494">
              <a:defRPr sz="3000" spc="-11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936" name="F4"/>
          <p:cNvSpPr txBox="1"/>
          <p:nvPr/>
        </p:nvSpPr>
        <p:spPr>
          <a:xfrm>
            <a:off x="10797369" y="2598789"/>
            <a:ext cx="555444" cy="44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 anchor="ctr">
            <a:spAutoFit/>
          </a:bodyPr>
          <a:lstStyle>
            <a:lvl1pPr algn="ctr" defTabSz="1091494">
              <a:defRPr sz="2000" spc="-79">
                <a:solidFill>
                  <a:srgbClr val="FFFFFF"/>
                </a:solidFill>
              </a:defRPr>
            </a:lvl1pPr>
          </a:lstStyle>
          <a:p>
            <a:r>
              <a:t>F4</a:t>
            </a:r>
          </a:p>
        </p:txBody>
      </p:sp>
      <p:sp>
        <p:nvSpPr>
          <p:cNvPr id="937" name="Circle"/>
          <p:cNvSpPr/>
          <p:nvPr/>
        </p:nvSpPr>
        <p:spPr>
          <a:xfrm>
            <a:off x="1289796" y="5440488"/>
            <a:ext cx="722551" cy="722551"/>
          </a:xfrm>
          <a:prstGeom prst="ellipse">
            <a:avLst/>
          </a:prstGeom>
          <a:solidFill>
            <a:srgbClr val="50B19E"/>
          </a:solidFill>
          <a:ln w="12700">
            <a:miter lim="400000"/>
          </a:ln>
        </p:spPr>
        <p:txBody>
          <a:bodyPr lIns="56671" tIns="56671" rIns="56671" bIns="56671" anchor="ctr"/>
          <a:lstStyle/>
          <a:p>
            <a:pPr algn="ctr" defTabSz="1091494">
              <a:defRPr sz="3000" spc="-11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938" name="F5"/>
          <p:cNvSpPr txBox="1"/>
          <p:nvPr/>
        </p:nvSpPr>
        <p:spPr>
          <a:xfrm>
            <a:off x="1373345" y="5583415"/>
            <a:ext cx="555443" cy="44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 anchor="ctr">
            <a:spAutoFit/>
          </a:bodyPr>
          <a:lstStyle>
            <a:lvl1pPr algn="ctr" defTabSz="1091494">
              <a:defRPr sz="2000" spc="-79">
                <a:solidFill>
                  <a:srgbClr val="FFFFFF"/>
                </a:solidFill>
              </a:defRPr>
            </a:lvl1pPr>
          </a:lstStyle>
          <a:p>
            <a:r>
              <a:t>F5</a:t>
            </a:r>
          </a:p>
        </p:txBody>
      </p:sp>
      <p:sp>
        <p:nvSpPr>
          <p:cNvPr id="939" name="Área de…"/>
          <p:cNvSpPr txBox="1"/>
          <p:nvPr/>
        </p:nvSpPr>
        <p:spPr>
          <a:xfrm>
            <a:off x="1462965" y="3150635"/>
            <a:ext cx="2794001" cy="17388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>
            <a:spAutoFit/>
          </a:bodyPr>
          <a:lstStyle/>
          <a:p>
            <a:pPr defTabSz="3224023">
              <a:defRPr sz="2000">
                <a:solidFill>
                  <a:srgbClr val="9F1F14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Área de Investimentos</a:t>
            </a:r>
            <a:endParaRPr sz="4200">
              <a:solidFill>
                <a:srgbClr val="CCCC52"/>
              </a:solidFill>
            </a:endParaRPr>
          </a:p>
          <a:p>
            <a:pPr defTabSz="3224023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Seleciona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novos fundos de </a:t>
            </a:r>
            <a:r>
              <a:t>investimentos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, </a:t>
            </a:r>
            <a:r>
              <a:t>verifica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preliminarmente a </a:t>
            </a:r>
            <a:r>
              <a:t>aderência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aos limites e restrições impostos pela Prevcom e submete à consultoria contratada para análise</a:t>
            </a:r>
          </a:p>
        </p:txBody>
      </p:sp>
      <p:sp>
        <p:nvSpPr>
          <p:cNvPr id="940" name="Consultoria de Investimentos…"/>
          <p:cNvSpPr txBox="1"/>
          <p:nvPr/>
        </p:nvSpPr>
        <p:spPr>
          <a:xfrm>
            <a:off x="4602880" y="3150635"/>
            <a:ext cx="2800102" cy="14086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>
            <a:spAutoFit/>
          </a:bodyPr>
          <a:lstStyle/>
          <a:p>
            <a:pPr defTabSz="3224023">
              <a:defRPr sz="2000">
                <a:solidFill>
                  <a:srgbClr val="EA3323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Consultoria de Investimentos</a:t>
            </a:r>
          </a:p>
          <a:p>
            <a:pPr defTabSz="3224023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Analisa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o fundo de</a:t>
            </a:r>
            <a:br>
              <a:rPr>
                <a:latin typeface="+mn-lt"/>
                <a:ea typeface="+mn-ea"/>
                <a:cs typeface="+mn-cs"/>
                <a:sym typeface="Aptos Display"/>
              </a:rPr>
            </a:br>
            <a:r>
              <a:rPr>
                <a:latin typeface="+mn-lt"/>
                <a:ea typeface="+mn-ea"/>
                <a:cs typeface="+mn-cs"/>
                <a:sym typeface="Aptos Display"/>
              </a:rPr>
              <a:t>investimento e o gestor</a:t>
            </a:r>
            <a:br>
              <a:rPr>
                <a:latin typeface="+mn-lt"/>
                <a:ea typeface="+mn-ea"/>
                <a:cs typeface="+mn-cs"/>
                <a:sym typeface="Aptos Display"/>
              </a:rPr>
            </a:br>
            <a:r>
              <a:rPr>
                <a:latin typeface="+mn-lt"/>
                <a:ea typeface="+mn-ea"/>
                <a:cs typeface="+mn-cs"/>
                <a:sym typeface="Aptos Display"/>
              </a:rPr>
              <a:t>e elabora </a:t>
            </a:r>
            <a:r>
              <a:t>parecer técnico</a:t>
            </a:r>
          </a:p>
        </p:txBody>
      </p:sp>
      <p:sp>
        <p:nvSpPr>
          <p:cNvPr id="941" name="Consultoria…"/>
          <p:cNvSpPr txBox="1"/>
          <p:nvPr/>
        </p:nvSpPr>
        <p:spPr>
          <a:xfrm>
            <a:off x="7744935" y="3150635"/>
            <a:ext cx="2749304" cy="1307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>
            <a:spAutoFit/>
          </a:bodyPr>
          <a:lstStyle/>
          <a:p>
            <a:pPr defTabSz="3224023">
              <a:defRPr sz="2000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Consultoria Jurídica</a:t>
            </a:r>
            <a:endParaRPr>
              <a:solidFill>
                <a:srgbClr val="2A6495"/>
              </a:solidFill>
            </a:endParaRPr>
          </a:p>
          <a:p>
            <a:pPr defTabSz="3224023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Analisa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aspectos</a:t>
            </a:r>
            <a:br>
              <a:rPr>
                <a:latin typeface="+mn-lt"/>
                <a:ea typeface="+mn-ea"/>
                <a:cs typeface="+mn-cs"/>
                <a:sym typeface="Aptos Display"/>
              </a:rPr>
            </a:br>
            <a:r>
              <a:t>jurídicos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do </a:t>
            </a:r>
            <a:r>
              <a:t>regulamento</a:t>
            </a:r>
            <a:br/>
            <a:r>
              <a:rPr>
                <a:latin typeface="+mn-lt"/>
                <a:ea typeface="+mn-ea"/>
                <a:cs typeface="+mn-cs"/>
                <a:sym typeface="Aptos Display"/>
              </a:rPr>
              <a:t>do fundo de investimento</a:t>
            </a:r>
            <a:br>
              <a:rPr>
                <a:latin typeface="+mn-lt"/>
                <a:ea typeface="+mn-ea"/>
                <a:cs typeface="+mn-cs"/>
                <a:sym typeface="Aptos Display"/>
              </a:rPr>
            </a:br>
            <a:r>
              <a:rPr>
                <a:latin typeface="+mn-lt"/>
                <a:ea typeface="+mn-ea"/>
                <a:cs typeface="+mn-cs"/>
                <a:sym typeface="Aptos Display"/>
              </a:rPr>
              <a:t>e elabora </a:t>
            </a:r>
            <a:r>
              <a:t>parecer técnico</a:t>
            </a:r>
          </a:p>
        </p:txBody>
      </p:sp>
      <p:sp>
        <p:nvSpPr>
          <p:cNvPr id="942" name="Comitê de Investimentos…"/>
          <p:cNvSpPr txBox="1"/>
          <p:nvPr/>
        </p:nvSpPr>
        <p:spPr>
          <a:xfrm>
            <a:off x="10886988" y="3150635"/>
            <a:ext cx="3302001" cy="8752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>
            <a:spAutoFit/>
          </a:bodyPr>
          <a:lstStyle/>
          <a:p>
            <a:pPr defTabSz="3224023">
              <a:defRPr sz="2000">
                <a:solidFill>
                  <a:srgbClr val="439757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Comitê de Investimentos</a:t>
            </a:r>
            <a:endParaRPr>
              <a:solidFill>
                <a:srgbClr val="603694"/>
              </a:solidFill>
            </a:endParaRPr>
          </a:p>
          <a:p>
            <a:pPr defTabSz="3224023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Analisa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o processo e, uma vez aprovado, submete à </a:t>
            </a:r>
            <a:r>
              <a:t>aprovação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do </a:t>
            </a:r>
            <a:r>
              <a:t>AETQ</a:t>
            </a:r>
          </a:p>
        </p:txBody>
      </p:sp>
      <p:sp>
        <p:nvSpPr>
          <p:cNvPr id="943" name="Diretor de Investimentos - AETQ…"/>
          <p:cNvSpPr txBox="1"/>
          <p:nvPr/>
        </p:nvSpPr>
        <p:spPr>
          <a:xfrm>
            <a:off x="1462965" y="6131685"/>
            <a:ext cx="3810001" cy="16245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>
            <a:spAutoFit/>
          </a:bodyPr>
          <a:lstStyle/>
          <a:p>
            <a:pPr defTabSz="3224023">
              <a:defRPr sz="2000">
                <a:solidFill>
                  <a:srgbClr val="50B19E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Diretor de</a:t>
            </a:r>
          </a:p>
          <a:p>
            <a:pPr defTabSz="3224023">
              <a:defRPr sz="2000">
                <a:solidFill>
                  <a:srgbClr val="50B19E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Investimentos - AETQ</a:t>
            </a:r>
          </a:p>
          <a:p>
            <a:pPr defTabSz="3224023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Analisa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o processo, </a:t>
            </a:r>
            <a:r>
              <a:t>aprova</a:t>
            </a:r>
            <a:br/>
            <a:r>
              <a:rPr>
                <a:latin typeface="+mn-lt"/>
                <a:ea typeface="+mn-ea"/>
                <a:cs typeface="+mn-cs"/>
                <a:sym typeface="Aptos Display"/>
              </a:rPr>
              <a:t>ou </a:t>
            </a:r>
            <a:r>
              <a:t>rejeita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o </a:t>
            </a:r>
            <a:r>
              <a:t>investimento</a:t>
            </a:r>
          </a:p>
          <a:p>
            <a:pPr defTabSz="3224023">
              <a:defRPr sz="1400">
                <a:solidFill>
                  <a:srgbClr val="FFFFFF"/>
                </a:solidFill>
              </a:defRPr>
            </a:pPr>
            <a:r>
              <a:t>e submete ao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conhecimento</a:t>
            </a:r>
          </a:p>
          <a:p>
            <a:pPr defTabSz="3224023">
              <a:defRPr sz="1400">
                <a:solidFill>
                  <a:srgbClr val="FFFFFF"/>
                </a:solidFill>
              </a:defRPr>
            </a:pPr>
            <a:r>
              <a:t>da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Diretoria</a:t>
            </a:r>
            <a:r>
              <a:t> Executiva.</a:t>
            </a:r>
          </a:p>
        </p:txBody>
      </p:sp>
      <p:sp>
        <p:nvSpPr>
          <p:cNvPr id="944" name="Diretoria…"/>
          <p:cNvSpPr txBox="1"/>
          <p:nvPr/>
        </p:nvSpPr>
        <p:spPr>
          <a:xfrm>
            <a:off x="7744935" y="6134318"/>
            <a:ext cx="2795591" cy="1307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>
            <a:spAutoFit/>
          </a:bodyPr>
          <a:lstStyle/>
          <a:p>
            <a:pPr defTabSz="3224023">
              <a:defRPr sz="2000">
                <a:solidFill>
                  <a:srgbClr val="3C89A9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Diretoria Executiva</a:t>
            </a:r>
            <a:endParaRPr>
              <a:solidFill>
                <a:srgbClr val="BC413A"/>
              </a:solidFill>
            </a:endParaRPr>
          </a:p>
          <a:p>
            <a:pPr defTabSz="3224023">
              <a:defRPr sz="1400">
                <a:solidFill>
                  <a:srgbClr val="FFFFFF"/>
                </a:solidFill>
              </a:defRPr>
            </a:pPr>
            <a:r>
              <a:t>Em caso de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fundo exclusivo</a:t>
            </a:r>
            <a:r>
              <a:t>, a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aprovação</a:t>
            </a:r>
            <a:r>
              <a:t> da constituição ou a troca do gestor deve ser submetida também à Diretoria Executiva</a:t>
            </a:r>
          </a:p>
        </p:txBody>
      </p:sp>
      <p:sp>
        <p:nvSpPr>
          <p:cNvPr id="945" name="CD - Conselho Deliberativo…"/>
          <p:cNvSpPr txBox="1"/>
          <p:nvPr/>
        </p:nvSpPr>
        <p:spPr>
          <a:xfrm>
            <a:off x="10886988" y="6134316"/>
            <a:ext cx="3302001" cy="10911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>
            <a:spAutoFit/>
          </a:bodyPr>
          <a:lstStyle/>
          <a:p>
            <a:pPr defTabSz="3224023">
              <a:defRPr sz="2000">
                <a:solidFill>
                  <a:srgbClr val="3070B6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CD - Conselho Deliberativo</a:t>
            </a:r>
            <a:endParaRPr>
              <a:solidFill>
                <a:srgbClr val="F19E38"/>
              </a:solidFill>
            </a:endParaRPr>
          </a:p>
          <a:p>
            <a:pPr defTabSz="3224023">
              <a:defRPr sz="1400">
                <a:solidFill>
                  <a:srgbClr val="FFFFFF"/>
                </a:solidFill>
              </a:defRPr>
            </a:pPr>
            <a:r>
              <a:t>Em caso de  investimentos que representem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mais de 5% dos recursos</a:t>
            </a:r>
            <a:r>
              <a:t> garantidores, deve-se obter a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concordância</a:t>
            </a:r>
            <a:r>
              <a:t> do CD</a:t>
            </a:r>
          </a:p>
        </p:txBody>
      </p:sp>
      <p:grpSp>
        <p:nvGrpSpPr>
          <p:cNvPr id="954" name="Group"/>
          <p:cNvGrpSpPr/>
          <p:nvPr/>
        </p:nvGrpSpPr>
        <p:grpSpPr>
          <a:xfrm>
            <a:off x="157421" y="5650354"/>
            <a:ext cx="628737" cy="290616"/>
            <a:chOff x="0" y="0"/>
            <a:chExt cx="628735" cy="290614"/>
          </a:xfrm>
        </p:grpSpPr>
        <p:sp>
          <p:nvSpPr>
            <p:cNvPr id="946" name="Line"/>
            <p:cNvSpPr/>
            <p:nvPr/>
          </p:nvSpPr>
          <p:spPr>
            <a:xfrm flipH="1" flipV="1">
              <a:off x="314209" y="1"/>
              <a:ext cx="156309" cy="156305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47" name="Line"/>
            <p:cNvSpPr/>
            <p:nvPr/>
          </p:nvSpPr>
          <p:spPr>
            <a:xfrm flipV="1">
              <a:off x="314207" y="134308"/>
              <a:ext cx="156310" cy="156306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48" name="Line"/>
            <p:cNvSpPr/>
            <p:nvPr/>
          </p:nvSpPr>
          <p:spPr>
            <a:xfrm flipH="1" flipV="1">
              <a:off x="472427" y="1"/>
              <a:ext cx="156309" cy="156305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49" name="Line"/>
            <p:cNvSpPr/>
            <p:nvPr/>
          </p:nvSpPr>
          <p:spPr>
            <a:xfrm flipV="1">
              <a:off x="472425" y="134308"/>
              <a:ext cx="156310" cy="156306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50" name="Line"/>
            <p:cNvSpPr/>
            <p:nvPr/>
          </p:nvSpPr>
          <p:spPr>
            <a:xfrm flipH="1" flipV="1">
              <a:off x="157104" y="1"/>
              <a:ext cx="156308" cy="156305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51" name="Line"/>
            <p:cNvSpPr/>
            <p:nvPr/>
          </p:nvSpPr>
          <p:spPr>
            <a:xfrm flipV="1">
              <a:off x="157101" y="134308"/>
              <a:ext cx="156311" cy="156306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52" name="Line"/>
            <p:cNvSpPr/>
            <p:nvPr/>
          </p:nvSpPr>
          <p:spPr>
            <a:xfrm flipH="1" flipV="1">
              <a:off x="1" y="0"/>
              <a:ext cx="156311" cy="156307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53" name="Line"/>
            <p:cNvSpPr/>
            <p:nvPr/>
          </p:nvSpPr>
          <p:spPr>
            <a:xfrm flipV="1">
              <a:off x="-1" y="134307"/>
              <a:ext cx="156314" cy="156308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</p:grpSp>
      <p:grpSp>
        <p:nvGrpSpPr>
          <p:cNvPr id="963" name="Group"/>
          <p:cNvGrpSpPr/>
          <p:nvPr/>
        </p:nvGrpSpPr>
        <p:grpSpPr>
          <a:xfrm>
            <a:off x="11947269" y="2665727"/>
            <a:ext cx="628740" cy="290616"/>
            <a:chOff x="0" y="0"/>
            <a:chExt cx="628739" cy="290615"/>
          </a:xfrm>
        </p:grpSpPr>
        <p:sp>
          <p:nvSpPr>
            <p:cNvPr id="955" name="Line"/>
            <p:cNvSpPr/>
            <p:nvPr/>
          </p:nvSpPr>
          <p:spPr>
            <a:xfrm flipH="1" flipV="1">
              <a:off x="3" y="0"/>
              <a:ext cx="156307" cy="156305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56" name="Line"/>
            <p:cNvSpPr/>
            <p:nvPr/>
          </p:nvSpPr>
          <p:spPr>
            <a:xfrm flipV="1">
              <a:off x="0" y="134307"/>
              <a:ext cx="156307" cy="156309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57" name="Line"/>
            <p:cNvSpPr/>
            <p:nvPr/>
          </p:nvSpPr>
          <p:spPr>
            <a:xfrm flipH="1" flipV="1">
              <a:off x="158224" y="0"/>
              <a:ext cx="156308" cy="156305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58" name="Line"/>
            <p:cNvSpPr/>
            <p:nvPr/>
          </p:nvSpPr>
          <p:spPr>
            <a:xfrm flipV="1">
              <a:off x="158219" y="134307"/>
              <a:ext cx="156308" cy="156309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59" name="Line"/>
            <p:cNvSpPr/>
            <p:nvPr/>
          </p:nvSpPr>
          <p:spPr>
            <a:xfrm flipH="1" flipV="1">
              <a:off x="315327" y="0"/>
              <a:ext cx="156308" cy="156305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60" name="Line"/>
            <p:cNvSpPr/>
            <p:nvPr/>
          </p:nvSpPr>
          <p:spPr>
            <a:xfrm flipV="1">
              <a:off x="315325" y="134307"/>
              <a:ext cx="156308" cy="156309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61" name="Line"/>
            <p:cNvSpPr/>
            <p:nvPr/>
          </p:nvSpPr>
          <p:spPr>
            <a:xfrm flipH="1" flipV="1">
              <a:off x="472432" y="0"/>
              <a:ext cx="156308" cy="156305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  <p:sp>
          <p:nvSpPr>
            <p:cNvPr id="962" name="Line"/>
            <p:cNvSpPr/>
            <p:nvPr/>
          </p:nvSpPr>
          <p:spPr>
            <a:xfrm flipV="1">
              <a:off x="472429" y="134307"/>
              <a:ext cx="156308" cy="156308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56672" tIns="56672" rIns="56672" bIns="56672" numCol="1" anchor="t">
              <a:noAutofit/>
            </a:bodyPr>
            <a:lstStyle/>
            <a:p>
              <a:pPr defTabSz="1209039">
                <a:defRPr sz="2200"/>
              </a:pPr>
              <a:endParaRPr/>
            </a:p>
          </p:txBody>
        </p:sp>
      </p:grpSp>
      <p:sp>
        <p:nvSpPr>
          <p:cNvPr id="964" name="Line"/>
          <p:cNvSpPr/>
          <p:nvPr/>
        </p:nvSpPr>
        <p:spPr>
          <a:xfrm flipH="1" flipV="1">
            <a:off x="5635944" y="5804694"/>
            <a:ext cx="5439150" cy="3"/>
          </a:xfrm>
          <a:prstGeom prst="line">
            <a:avLst/>
          </a:prstGeom>
          <a:ln w="76200" cap="rnd">
            <a:solidFill>
              <a:srgbClr val="DDDDDD"/>
            </a:solidFill>
            <a:custDash>
              <a:ds d="100000" sp="200000"/>
            </a:custDash>
          </a:ln>
        </p:spPr>
        <p:txBody>
          <a:bodyPr lIns="56672" tIns="56672" rIns="56672" bIns="56672"/>
          <a:lstStyle/>
          <a:p>
            <a:pPr defTabSz="1209039">
              <a:defRPr sz="2200"/>
            </a:pPr>
            <a:endParaRPr/>
          </a:p>
        </p:txBody>
      </p:sp>
      <p:sp>
        <p:nvSpPr>
          <p:cNvPr id="965" name="Arrow"/>
          <p:cNvSpPr/>
          <p:nvPr/>
        </p:nvSpPr>
        <p:spPr>
          <a:xfrm>
            <a:off x="5346572" y="5608316"/>
            <a:ext cx="392761" cy="39276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50B19E"/>
          </a:solidFill>
          <a:ln w="12700">
            <a:miter lim="400000"/>
          </a:ln>
        </p:spPr>
        <p:txBody>
          <a:bodyPr lIns="56671" tIns="56671" rIns="56671" bIns="56671" anchor="ctr"/>
          <a:lstStyle/>
          <a:p>
            <a:pPr algn="ctr" defTabSz="1091494">
              <a:defRPr sz="4200">
                <a:solidFill>
                  <a:srgbClr val="FFFFFF"/>
                </a:solidFill>
                <a:latin typeface="Aptos SemiBold"/>
                <a:ea typeface="Aptos SemiBold"/>
                <a:cs typeface="Aptos SemiBold"/>
                <a:sym typeface="Aptos SemiBold"/>
              </a:defRPr>
            </a:pPr>
            <a:endParaRPr/>
          </a:p>
        </p:txBody>
      </p:sp>
      <p:sp>
        <p:nvSpPr>
          <p:cNvPr id="966" name="EXCEÇÕES"/>
          <p:cNvSpPr txBox="1"/>
          <p:nvPr/>
        </p:nvSpPr>
        <p:spPr>
          <a:xfrm>
            <a:off x="3876785" y="5592556"/>
            <a:ext cx="1574274" cy="4053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 anchor="ctr">
            <a:spAutoFit/>
          </a:bodyPr>
          <a:lstStyle>
            <a:lvl1pPr algn="ctr" defTabSz="3224023">
              <a:defRPr sz="1800">
                <a:solidFill>
                  <a:srgbClr val="50B19E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EXCEÇÕES</a:t>
            </a:r>
          </a:p>
        </p:txBody>
      </p:sp>
      <p:sp>
        <p:nvSpPr>
          <p:cNvPr id="967" name="Circle"/>
          <p:cNvSpPr/>
          <p:nvPr/>
        </p:nvSpPr>
        <p:spPr>
          <a:xfrm>
            <a:off x="7571765" y="5440488"/>
            <a:ext cx="722552" cy="722551"/>
          </a:xfrm>
          <a:prstGeom prst="ellipse">
            <a:avLst/>
          </a:prstGeom>
          <a:solidFill>
            <a:srgbClr val="3C89A9"/>
          </a:solidFill>
          <a:ln w="12700">
            <a:miter lim="400000"/>
          </a:ln>
        </p:spPr>
        <p:txBody>
          <a:bodyPr lIns="56671" tIns="56671" rIns="56671" bIns="56671" anchor="ctr"/>
          <a:lstStyle/>
          <a:p>
            <a:pPr algn="ctr" defTabSz="1091494">
              <a:defRPr sz="3000" spc="-11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968" name="F6"/>
          <p:cNvSpPr txBox="1"/>
          <p:nvPr/>
        </p:nvSpPr>
        <p:spPr>
          <a:xfrm>
            <a:off x="7655314" y="5583415"/>
            <a:ext cx="555444" cy="44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 anchor="ctr">
            <a:spAutoFit/>
          </a:bodyPr>
          <a:lstStyle>
            <a:lvl1pPr algn="ctr" defTabSz="1091494">
              <a:defRPr sz="2000" spc="-79">
                <a:solidFill>
                  <a:srgbClr val="FFFFFF"/>
                </a:solidFill>
              </a:defRPr>
            </a:lvl1pPr>
          </a:lstStyle>
          <a:p>
            <a:r>
              <a:t>F6</a:t>
            </a:r>
          </a:p>
        </p:txBody>
      </p:sp>
      <p:sp>
        <p:nvSpPr>
          <p:cNvPr id="969" name="Circle"/>
          <p:cNvSpPr/>
          <p:nvPr/>
        </p:nvSpPr>
        <p:spPr>
          <a:xfrm>
            <a:off x="10713818" y="5440488"/>
            <a:ext cx="722551" cy="722551"/>
          </a:xfrm>
          <a:prstGeom prst="ellipse">
            <a:avLst/>
          </a:prstGeom>
          <a:solidFill>
            <a:srgbClr val="3070B6"/>
          </a:solidFill>
          <a:ln w="12700">
            <a:miter lim="400000"/>
          </a:ln>
        </p:spPr>
        <p:txBody>
          <a:bodyPr lIns="56671" tIns="56671" rIns="56671" bIns="56671" anchor="ctr"/>
          <a:lstStyle/>
          <a:p>
            <a:pPr algn="ctr" defTabSz="1091494">
              <a:defRPr sz="3000" spc="-119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</p:txBody>
      </p:sp>
      <p:sp>
        <p:nvSpPr>
          <p:cNvPr id="970" name="F7"/>
          <p:cNvSpPr txBox="1"/>
          <p:nvPr/>
        </p:nvSpPr>
        <p:spPr>
          <a:xfrm>
            <a:off x="10797369" y="5583415"/>
            <a:ext cx="555444" cy="44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2970" tIns="62970" rIns="62970" bIns="62970" anchor="ctr">
            <a:spAutoFit/>
          </a:bodyPr>
          <a:lstStyle>
            <a:lvl1pPr algn="ctr" defTabSz="1091494">
              <a:defRPr sz="2000" spc="-79">
                <a:solidFill>
                  <a:srgbClr val="FFFFFF"/>
                </a:solidFill>
              </a:defRPr>
            </a:lvl1pPr>
          </a:lstStyle>
          <a:p>
            <a:r>
              <a:t>F7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ramides_etarias_1980.png" descr="piramides_etarias_1980.png"/>
          <p:cNvPicPr>
            <a:picLocks noChangeAspect="1"/>
          </p:cNvPicPr>
          <p:nvPr/>
        </p:nvPicPr>
        <p:blipFill>
          <a:blip r:embed="rId2"/>
          <a:srcRect r="20199"/>
          <a:stretch>
            <a:fillRect/>
          </a:stretch>
        </p:blipFill>
        <p:spPr>
          <a:xfrm>
            <a:off x="550992" y="2778168"/>
            <a:ext cx="4171822" cy="44872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07" name="piramides_etarias_2025.png" descr="piramides_etarias_2025.png"/>
          <p:cNvPicPr>
            <a:picLocks noChangeAspect="1"/>
          </p:cNvPicPr>
          <p:nvPr/>
        </p:nvPicPr>
        <p:blipFill>
          <a:blip r:embed="rId3"/>
          <a:srcRect r="20067"/>
          <a:stretch>
            <a:fillRect/>
          </a:stretch>
        </p:blipFill>
        <p:spPr>
          <a:xfrm>
            <a:off x="5249664" y="2786040"/>
            <a:ext cx="4171818" cy="44798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piramides_etarias_2060.png" descr="piramides_etarias_2060.png"/>
          <p:cNvPicPr>
            <a:picLocks noChangeAspect="1"/>
          </p:cNvPicPr>
          <p:nvPr/>
        </p:nvPicPr>
        <p:blipFill>
          <a:blip r:embed="rId4"/>
          <a:srcRect r="20239"/>
          <a:stretch>
            <a:fillRect/>
          </a:stretch>
        </p:blipFill>
        <p:spPr>
          <a:xfrm>
            <a:off x="9947870" y="2786040"/>
            <a:ext cx="4171821" cy="448947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16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209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10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11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12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13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14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15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224" name="Pirâmide etária no Brasil"/>
          <p:cNvSpPr txBox="1"/>
          <p:nvPr/>
        </p:nvSpPr>
        <p:spPr>
          <a:xfrm>
            <a:off x="766894" y="757705"/>
            <a:ext cx="13538732" cy="837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>
            <a:lvl1pPr defTabSz="1612011">
              <a:lnSpc>
                <a:spcPct val="90000"/>
              </a:lnSpc>
              <a:defRPr sz="5000" spc="-1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Pirâmide etária no Brasil</a:t>
            </a:r>
          </a:p>
        </p:txBody>
      </p:sp>
      <p:sp>
        <p:nvSpPr>
          <p:cNvPr id="225" name="População do Brasil…"/>
          <p:cNvSpPr txBox="1"/>
          <p:nvPr/>
        </p:nvSpPr>
        <p:spPr>
          <a:xfrm>
            <a:off x="5408169" y="7380985"/>
            <a:ext cx="1338133" cy="1096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/>
          <a:p>
            <a:pPr algn="ctr" defTabSz="604519">
              <a:defRPr sz="1800" spc="-52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+ de 64 anos</a:t>
            </a:r>
            <a:endParaRPr spc="-36"/>
          </a:p>
          <a:p>
            <a:pPr algn="ctr" defTabSz="604519">
              <a:defRPr sz="3000" spc="-71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11,5%</a:t>
            </a:r>
            <a:endParaRPr spc="-52"/>
          </a:p>
          <a:p>
            <a:pPr algn="ctr" defTabSz="604519">
              <a:defRPr sz="2000" spc="-48">
                <a:solidFill>
                  <a:srgbClr val="50B19E"/>
                </a:solidFill>
              </a:defRPr>
            </a:pPr>
            <a:r>
              <a:t>24 milhões</a:t>
            </a:r>
          </a:p>
        </p:txBody>
      </p:sp>
      <p:sp>
        <p:nvSpPr>
          <p:cNvPr id="226" name="População do Brasil…"/>
          <p:cNvSpPr txBox="1"/>
          <p:nvPr/>
        </p:nvSpPr>
        <p:spPr>
          <a:xfrm>
            <a:off x="6823933" y="7380985"/>
            <a:ext cx="1338133" cy="1096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/>
          <a:p>
            <a:pPr algn="ctr" defTabSz="604519">
              <a:defRPr sz="1800" spc="-52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15 - 64 anos</a:t>
            </a:r>
            <a:endParaRPr spc="-36"/>
          </a:p>
          <a:p>
            <a:pPr algn="ctr" defTabSz="604519">
              <a:defRPr sz="3000" spc="-71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69,1%</a:t>
            </a:r>
            <a:endParaRPr spc="-52"/>
          </a:p>
          <a:p>
            <a:pPr algn="ctr" defTabSz="604519">
              <a:defRPr sz="2000" spc="-48">
                <a:solidFill>
                  <a:srgbClr val="50B19E"/>
                </a:solidFill>
              </a:defRPr>
            </a:pPr>
            <a:r>
              <a:t>147 milhões</a:t>
            </a:r>
          </a:p>
        </p:txBody>
      </p:sp>
      <p:sp>
        <p:nvSpPr>
          <p:cNvPr id="227" name="População do Brasil…"/>
          <p:cNvSpPr txBox="1"/>
          <p:nvPr/>
        </p:nvSpPr>
        <p:spPr>
          <a:xfrm>
            <a:off x="8238321" y="7380985"/>
            <a:ext cx="1338134" cy="1096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/>
          <a:p>
            <a:pPr algn="ctr" defTabSz="604519">
              <a:defRPr sz="1800" spc="-52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0 - 14 anos</a:t>
            </a:r>
            <a:endParaRPr spc="-34"/>
          </a:p>
          <a:p>
            <a:pPr algn="ctr" defTabSz="604519">
              <a:defRPr sz="3000" spc="-71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19,4%</a:t>
            </a:r>
            <a:endParaRPr spc="-52"/>
          </a:p>
          <a:p>
            <a:pPr algn="ctr" defTabSz="604519">
              <a:defRPr sz="2000" spc="-48">
                <a:solidFill>
                  <a:srgbClr val="50B19E"/>
                </a:solidFill>
              </a:defRPr>
            </a:pPr>
            <a:r>
              <a:t>41 milhões</a:t>
            </a:r>
          </a:p>
        </p:txBody>
      </p:sp>
      <p:sp>
        <p:nvSpPr>
          <p:cNvPr id="228" name="População do Brasil…"/>
          <p:cNvSpPr txBox="1"/>
          <p:nvPr/>
        </p:nvSpPr>
        <p:spPr>
          <a:xfrm>
            <a:off x="10108558" y="7380985"/>
            <a:ext cx="1338133" cy="1096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/>
          <a:p>
            <a:pPr algn="ctr" defTabSz="604519">
              <a:defRPr sz="1800" spc="-52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+ de 64 anos</a:t>
            </a:r>
            <a:endParaRPr spc="-36"/>
          </a:p>
          <a:p>
            <a:pPr algn="ctr" defTabSz="604519">
              <a:defRPr sz="3000" spc="-71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26,5%</a:t>
            </a:r>
            <a:endParaRPr spc="-52"/>
          </a:p>
          <a:p>
            <a:pPr algn="ctr" defTabSz="604519">
              <a:defRPr sz="2000" spc="-48">
                <a:solidFill>
                  <a:srgbClr val="50B19E"/>
                </a:solidFill>
              </a:defRPr>
            </a:pPr>
            <a:r>
              <a:t>56 milhões</a:t>
            </a:r>
          </a:p>
        </p:txBody>
      </p:sp>
      <p:sp>
        <p:nvSpPr>
          <p:cNvPr id="229" name="População do Brasil…"/>
          <p:cNvSpPr txBox="1"/>
          <p:nvPr/>
        </p:nvSpPr>
        <p:spPr>
          <a:xfrm>
            <a:off x="11522140" y="7380985"/>
            <a:ext cx="1338134" cy="1096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/>
          <a:p>
            <a:pPr algn="ctr" defTabSz="604519">
              <a:defRPr sz="1800" spc="-52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15 - 64 anos</a:t>
            </a:r>
            <a:endParaRPr spc="-36"/>
          </a:p>
          <a:p>
            <a:pPr algn="ctr" defTabSz="604519">
              <a:defRPr sz="3000" spc="-71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59,8%</a:t>
            </a:r>
            <a:endParaRPr spc="-52"/>
          </a:p>
          <a:p>
            <a:pPr algn="ctr" defTabSz="604519">
              <a:defRPr sz="2000" spc="-48">
                <a:solidFill>
                  <a:srgbClr val="50B19E"/>
                </a:solidFill>
              </a:defRPr>
            </a:pPr>
            <a:r>
              <a:t>126 milhões</a:t>
            </a:r>
          </a:p>
        </p:txBody>
      </p:sp>
      <p:sp>
        <p:nvSpPr>
          <p:cNvPr id="230" name="População do Brasil…"/>
          <p:cNvSpPr txBox="1"/>
          <p:nvPr/>
        </p:nvSpPr>
        <p:spPr>
          <a:xfrm>
            <a:off x="12936776" y="7380985"/>
            <a:ext cx="1338133" cy="1096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/>
          <a:p>
            <a:pPr algn="ctr" defTabSz="604519">
              <a:defRPr sz="1800" spc="-52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0 - 14 anos</a:t>
            </a:r>
            <a:endParaRPr spc="-34"/>
          </a:p>
          <a:p>
            <a:pPr algn="ctr" defTabSz="604519">
              <a:defRPr sz="3000" spc="-71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13,7%</a:t>
            </a:r>
            <a:endParaRPr spc="-52"/>
          </a:p>
          <a:p>
            <a:pPr algn="ctr" defTabSz="604519">
              <a:defRPr sz="2000" spc="-48">
                <a:solidFill>
                  <a:srgbClr val="50B19E"/>
                </a:solidFill>
              </a:defRPr>
            </a:pPr>
            <a:r>
              <a:t>29 milhões</a:t>
            </a:r>
          </a:p>
        </p:txBody>
      </p:sp>
      <p:sp>
        <p:nvSpPr>
          <p:cNvPr id="231" name="População do Brasil…"/>
          <p:cNvSpPr txBox="1"/>
          <p:nvPr/>
        </p:nvSpPr>
        <p:spPr>
          <a:xfrm>
            <a:off x="5997442" y="2017154"/>
            <a:ext cx="2991118" cy="8556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>
            <a:lvl1pPr algn="ctr" defTabSz="604519">
              <a:lnSpc>
                <a:spcPct val="80000"/>
              </a:lnSpc>
              <a:defRPr sz="5200" spc="-104">
                <a:solidFill>
                  <a:srgbClr val="50B19E"/>
                </a:solidFill>
                <a:latin typeface="Aptos"/>
                <a:ea typeface="Aptos"/>
                <a:cs typeface="Aptos"/>
                <a:sym typeface="Aptos"/>
              </a:defRPr>
            </a:lvl1pPr>
          </a:lstStyle>
          <a:p>
            <a:r>
              <a:t>2025</a:t>
            </a:r>
          </a:p>
        </p:txBody>
      </p:sp>
      <p:sp>
        <p:nvSpPr>
          <p:cNvPr id="232" name="População do Brasil…"/>
          <p:cNvSpPr txBox="1"/>
          <p:nvPr/>
        </p:nvSpPr>
        <p:spPr>
          <a:xfrm>
            <a:off x="10695647" y="2017154"/>
            <a:ext cx="2991118" cy="8556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>
            <a:lvl1pPr algn="ctr" defTabSz="604519">
              <a:lnSpc>
                <a:spcPct val="80000"/>
              </a:lnSpc>
              <a:defRPr sz="5200" spc="-104">
                <a:solidFill>
                  <a:srgbClr val="50B19E"/>
                </a:solidFill>
                <a:latin typeface="Aptos"/>
                <a:ea typeface="Aptos"/>
                <a:cs typeface="Aptos"/>
                <a:sym typeface="Aptos"/>
              </a:defRPr>
            </a:lvl1pPr>
          </a:lstStyle>
          <a:p>
            <a:r>
              <a:t>2060</a:t>
            </a:r>
          </a:p>
        </p:txBody>
      </p:sp>
      <p:sp>
        <p:nvSpPr>
          <p:cNvPr id="233" name="População do Brasil…"/>
          <p:cNvSpPr txBox="1"/>
          <p:nvPr/>
        </p:nvSpPr>
        <p:spPr>
          <a:xfrm>
            <a:off x="1298771" y="2017154"/>
            <a:ext cx="2991118" cy="8556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>
            <a:lvl1pPr algn="ctr" defTabSz="604519">
              <a:lnSpc>
                <a:spcPct val="80000"/>
              </a:lnSpc>
              <a:defRPr sz="5200" spc="-104">
                <a:solidFill>
                  <a:srgbClr val="50B19E"/>
                </a:solidFill>
                <a:latin typeface="Aptos"/>
                <a:ea typeface="Aptos"/>
                <a:cs typeface="Aptos"/>
                <a:sym typeface="Aptos"/>
              </a:defRPr>
            </a:lvl1pPr>
          </a:lstStyle>
          <a:p>
            <a:r>
              <a:t>1980</a:t>
            </a:r>
          </a:p>
        </p:txBody>
      </p:sp>
      <p:sp>
        <p:nvSpPr>
          <p:cNvPr id="234" name="População do Brasil…"/>
          <p:cNvSpPr txBox="1"/>
          <p:nvPr/>
        </p:nvSpPr>
        <p:spPr>
          <a:xfrm>
            <a:off x="709498" y="7380985"/>
            <a:ext cx="1338133" cy="1096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/>
          <a:p>
            <a:pPr algn="ctr" defTabSz="604519">
              <a:defRPr sz="1800" spc="-52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+ de 64 anos</a:t>
            </a:r>
            <a:endParaRPr spc="-36"/>
          </a:p>
          <a:p>
            <a:pPr algn="ctr" defTabSz="604519">
              <a:defRPr sz="3000" spc="-71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3,5%</a:t>
            </a:r>
            <a:endParaRPr spc="-52"/>
          </a:p>
          <a:p>
            <a:pPr algn="ctr" defTabSz="604519">
              <a:defRPr sz="2000" spc="-48">
                <a:solidFill>
                  <a:srgbClr val="50B19E"/>
                </a:solidFill>
              </a:defRPr>
            </a:pPr>
            <a:r>
              <a:t>4 milhões</a:t>
            </a:r>
          </a:p>
        </p:txBody>
      </p:sp>
      <p:sp>
        <p:nvSpPr>
          <p:cNvPr id="235" name="População do Brasil…"/>
          <p:cNvSpPr txBox="1"/>
          <p:nvPr/>
        </p:nvSpPr>
        <p:spPr>
          <a:xfrm>
            <a:off x="2125265" y="7380985"/>
            <a:ext cx="1338133" cy="1096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/>
          <a:p>
            <a:pPr algn="ctr" defTabSz="604519">
              <a:defRPr sz="1800" spc="-52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15 - 64 anos</a:t>
            </a:r>
            <a:endParaRPr spc="-36"/>
          </a:p>
          <a:p>
            <a:pPr algn="ctr" defTabSz="604519">
              <a:defRPr sz="3000" spc="-71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58,1%</a:t>
            </a:r>
            <a:endParaRPr spc="-52"/>
          </a:p>
          <a:p>
            <a:pPr algn="ctr" defTabSz="604519">
              <a:defRPr sz="2000" spc="-48">
                <a:solidFill>
                  <a:srgbClr val="50B19E"/>
                </a:solidFill>
              </a:defRPr>
            </a:pPr>
            <a:r>
              <a:t>70 milhões</a:t>
            </a:r>
          </a:p>
        </p:txBody>
      </p:sp>
      <p:sp>
        <p:nvSpPr>
          <p:cNvPr id="236" name="População do Brasil…"/>
          <p:cNvSpPr txBox="1"/>
          <p:nvPr/>
        </p:nvSpPr>
        <p:spPr>
          <a:xfrm>
            <a:off x="3539652" y="7380985"/>
            <a:ext cx="1338133" cy="10969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1429" tIns="21429" rIns="21429" bIns="21429">
            <a:spAutoFit/>
          </a:bodyPr>
          <a:lstStyle/>
          <a:p>
            <a:pPr algn="ctr" defTabSz="604519">
              <a:defRPr sz="1800" spc="-52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0 - 14 anos</a:t>
            </a:r>
            <a:endParaRPr spc="-34"/>
          </a:p>
          <a:p>
            <a:pPr algn="ctr" defTabSz="604519">
              <a:defRPr sz="3000" spc="-71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38,4%</a:t>
            </a:r>
            <a:endParaRPr spc="-52"/>
          </a:p>
          <a:p>
            <a:pPr algn="ctr" defTabSz="604519">
              <a:defRPr sz="2000" spc="-48">
                <a:solidFill>
                  <a:srgbClr val="50B19E"/>
                </a:solidFill>
              </a:defRPr>
            </a:pPr>
            <a:r>
              <a:t>47 milhões</a:t>
            </a:r>
          </a:p>
        </p:txBody>
      </p:sp>
      <p:sp>
        <p:nvSpPr>
          <p:cNvPr id="237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50998" y="8004491"/>
            <a:ext cx="35940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 defTabSz="386220"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4</a:t>
            </a:fld>
            <a:endParaRPr/>
          </a:p>
        </p:txBody>
      </p:sp>
      <p:pic>
        <p:nvPicPr>
          <p:cNvPr id="238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9" name="Group"/>
          <p:cNvGrpSpPr/>
          <p:nvPr/>
        </p:nvGrpSpPr>
        <p:grpSpPr>
          <a:xfrm>
            <a:off x="-9" y="8910372"/>
            <a:ext cx="15113013" cy="157431"/>
            <a:chOff x="0" y="0"/>
            <a:chExt cx="15113011" cy="157429"/>
          </a:xfrm>
        </p:grpSpPr>
        <p:sp>
          <p:nvSpPr>
            <p:cNvPr id="972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73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74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75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76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77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78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98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5" y="8004490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40</a:t>
            </a:fld>
            <a:endParaRPr/>
          </a:p>
        </p:txBody>
      </p:sp>
      <p:sp>
        <p:nvSpPr>
          <p:cNvPr id="981" name="PEA/PIA EM 2024"/>
          <p:cNvSpPr txBox="1"/>
          <p:nvPr/>
        </p:nvSpPr>
        <p:spPr>
          <a:xfrm>
            <a:off x="763846" y="761273"/>
            <a:ext cx="6983507" cy="14801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/>
          <a:p>
            <a: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Gestão de Investimentos</a:t>
            </a:r>
            <a:br/>
            <a:r>
              <a:t>incluindo aspectos ASG</a:t>
            </a:r>
          </a:p>
        </p:txBody>
      </p:sp>
      <p:pic>
        <p:nvPicPr>
          <p:cNvPr id="98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83" name="pasted-movie.png" descr="pasted-movi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5406" y="2702373"/>
            <a:ext cx="3778252" cy="2809470"/>
          </a:xfrm>
          <a:prstGeom prst="rect">
            <a:avLst/>
          </a:prstGeom>
          <a:ln w="12700">
            <a:miter lim="400000"/>
          </a:ln>
        </p:spPr>
      </p:pic>
      <p:pic>
        <p:nvPicPr>
          <p:cNvPr id="984" name="selo_empresalimpa_transparente.png" descr="selo_empresalimpa_transparent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4351" y="6039310"/>
            <a:ext cx="3621653" cy="1524908"/>
          </a:xfrm>
          <a:prstGeom prst="rect">
            <a:avLst/>
          </a:prstGeom>
          <a:ln w="12700">
            <a:miter lim="400000"/>
          </a:ln>
        </p:spPr>
      </p:pic>
      <p:pic>
        <p:nvPicPr>
          <p:cNvPr id="985" name="pasted-movie.png" descr="pasted-movi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168" y="5378613"/>
            <a:ext cx="3319309" cy="2468205"/>
          </a:xfrm>
          <a:prstGeom prst="rect">
            <a:avLst/>
          </a:prstGeom>
          <a:ln w="12700">
            <a:miter lim="400000"/>
          </a:ln>
        </p:spPr>
      </p:pic>
      <p:pic>
        <p:nvPicPr>
          <p:cNvPr id="986" name="Image" descr="Image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993" y="3680059"/>
            <a:ext cx="3429001" cy="711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87" name="Image" descr="Image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91327" y="3055908"/>
            <a:ext cx="3187701" cy="2108201"/>
          </a:xfrm>
          <a:prstGeom prst="rect">
            <a:avLst/>
          </a:prstGeom>
          <a:ln w="12700">
            <a:miter lim="400000"/>
          </a:ln>
        </p:spPr>
      </p:pic>
      <p:pic>
        <p:nvPicPr>
          <p:cNvPr id="988" name="Image" descr="Image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51280" y="6109614"/>
            <a:ext cx="3746501" cy="1384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0" name="tela_comocontratar.png" descr="tela_comocontratar.png"/>
          <p:cNvPicPr>
            <a:picLocks noChangeAspect="1"/>
          </p:cNvPicPr>
          <p:nvPr/>
        </p:nvPicPr>
        <p:blipFill>
          <a:blip r:embed="rId2"/>
          <a:srcRect b="84564"/>
          <a:stretch>
            <a:fillRect/>
          </a:stretch>
        </p:blipFill>
        <p:spPr>
          <a:xfrm>
            <a:off x="1279013" y="2791579"/>
            <a:ext cx="11684003" cy="6276222"/>
          </a:xfrm>
          <a:prstGeom prst="rect">
            <a:avLst/>
          </a:prstGeom>
          <a:ln w="25400">
            <a:solidFill>
              <a:srgbClr val="FFFFFF"/>
            </a:solidFill>
            <a:miter lim="400000"/>
          </a:ln>
        </p:spPr>
      </p:pic>
      <p:grpSp>
        <p:nvGrpSpPr>
          <p:cNvPr id="998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991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92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93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94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95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96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997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999" name="PEA/PIA EM 2024"/>
          <p:cNvSpPr txBox="1"/>
          <p:nvPr/>
        </p:nvSpPr>
        <p:spPr>
          <a:xfrm>
            <a:off x="763847" y="761272"/>
            <a:ext cx="7800114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Como contratar a Prevcom?</a:t>
            </a:r>
          </a:p>
        </p:txBody>
      </p:sp>
      <p:sp>
        <p:nvSpPr>
          <p:cNvPr id="100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41</a:t>
            </a:fld>
            <a:endParaRPr/>
          </a:p>
        </p:txBody>
      </p:sp>
      <p:pic>
        <p:nvPicPr>
          <p:cNvPr id="1001" name="bit.ly_prevcom_contratar.png" descr="bit.ly_prevcom_contratar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3383" y="6281961"/>
            <a:ext cx="2203982" cy="2203982"/>
          </a:xfrm>
          <a:prstGeom prst="rect">
            <a:avLst/>
          </a:prstGeom>
          <a:ln w="38100">
            <a:solidFill>
              <a:srgbClr val="000000"/>
            </a:solidFill>
            <a:miter lim="400000"/>
          </a:ln>
        </p:spPr>
      </p:pic>
      <p:sp>
        <p:nvSpPr>
          <p:cNvPr id="1002" name="Prospecção dos RPs…"/>
          <p:cNvSpPr txBox="1"/>
          <p:nvPr/>
        </p:nvSpPr>
        <p:spPr>
          <a:xfrm>
            <a:off x="801946" y="1540348"/>
            <a:ext cx="11672938" cy="6540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>
            <a:spAutoFit/>
          </a:bodyPr>
          <a:lstStyle/>
          <a:p>
            <a:pPr defTabSz="457200">
              <a:defRPr sz="3600">
                <a:solidFill>
                  <a:srgbClr val="FFFFFF"/>
                </a:solidFill>
              </a:defRPr>
            </a:pPr>
            <a:r>
              <a:t>Acesse </a:t>
            </a:r>
            <a:r>
              <a:rPr spc="-72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rPr>
              <a:t>prevcom.com.br/comocontratar</a:t>
            </a:r>
          </a:p>
        </p:txBody>
      </p:sp>
      <p:pic>
        <p:nvPicPr>
          <p:cNvPr id="100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1979" y="2218759"/>
            <a:ext cx="9934224" cy="5588003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013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1006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07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08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09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10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11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12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1014" name="PEA/PIA EM 2024"/>
          <p:cNvSpPr txBox="1"/>
          <p:nvPr/>
        </p:nvSpPr>
        <p:spPr>
          <a:xfrm>
            <a:off x="763846" y="761272"/>
            <a:ext cx="10242982" cy="860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58" tIns="42858" rIns="42858" bIns="42858">
            <a:spAutoFit/>
          </a:bodyPr>
          <a:lstStyle>
            <a:lvl1pPr>
              <a:lnSpc>
                <a:spcPct val="80000"/>
              </a:lnSpc>
              <a:defRPr sz="5000" spc="-9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Orientações sobre o RPC: TV Abipem</a:t>
            </a:r>
          </a:p>
        </p:txBody>
      </p:sp>
      <p:sp>
        <p:nvSpPr>
          <p:cNvPr id="101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130246" y="8004491"/>
            <a:ext cx="576494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42</a:t>
            </a:fld>
            <a:endParaRPr/>
          </a:p>
        </p:txBody>
      </p:sp>
      <p:pic>
        <p:nvPicPr>
          <p:cNvPr id="101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7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08947" y="2220268"/>
            <a:ext cx="2483558" cy="1397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8" name="Image" descr="Imag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08947" y="3893118"/>
            <a:ext cx="2483558" cy="1397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9" name="QRCode_TV_Abipem.png" descr="QRCode_TV_Abipem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01352" y="5577909"/>
            <a:ext cx="2209802" cy="2209802"/>
          </a:xfrm>
          <a:prstGeom prst="rect">
            <a:avLst/>
          </a:prstGeom>
          <a:ln w="38100">
            <a:solidFill>
              <a:srgbClr val="CF923F"/>
            </a:solidFill>
            <a:miter lim="400000"/>
          </a:ln>
        </p:spPr>
      </p:pic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8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1021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22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23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24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25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26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1027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pic>
        <p:nvPicPr>
          <p:cNvPr id="1029" name="PREVCOM_marcaBRANCA_190115.png" descr="PREVCOM_marcaBRANCA_1901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4630" y="3353575"/>
            <a:ext cx="5963740" cy="2360652"/>
          </a:xfrm>
          <a:prstGeom prst="rect">
            <a:avLst/>
          </a:prstGeom>
          <a:ln w="12700">
            <a:miter lim="400000"/>
          </a:ln>
        </p:spPr>
      </p:pic>
      <p:sp>
        <p:nvSpPr>
          <p:cNvPr id="1030" name="PIRÂMIDE ETÁRIA NO BRASIL"/>
          <p:cNvSpPr txBox="1"/>
          <p:nvPr/>
        </p:nvSpPr>
        <p:spPr>
          <a:xfrm>
            <a:off x="5028250" y="5686540"/>
            <a:ext cx="5056495" cy="54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61" tIns="42861" rIns="42861" bIns="42861">
            <a:spAutoFit/>
          </a:bodyPr>
          <a:lstStyle>
            <a:lvl1pPr algn="ctr" defTabSz="1209038">
              <a:defRPr sz="3000" spc="11">
                <a:solidFill>
                  <a:srgbClr val="FFFFFF"/>
                </a:solidFill>
              </a:defRPr>
            </a:lvl1pPr>
          </a:lstStyle>
          <a:p>
            <a:r>
              <a:t>prevcom.com.br/comocontratar</a:t>
            </a:r>
          </a:p>
        </p:txBody>
      </p:sp>
      <p:sp>
        <p:nvSpPr>
          <p:cNvPr id="1031" name="Título 1"/>
          <p:cNvSpPr txBox="1"/>
          <p:nvPr/>
        </p:nvSpPr>
        <p:spPr>
          <a:xfrm>
            <a:off x="3335101" y="1596157"/>
            <a:ext cx="8442795" cy="12907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>
            <a:lvl1pPr algn="ctr" defTabSz="1209038">
              <a:lnSpc>
                <a:spcPct val="80000"/>
              </a:lnSpc>
              <a:defRPr sz="6000" spc="-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Obrigado!</a:t>
            </a:r>
          </a:p>
        </p:txBody>
      </p:sp>
      <p:grpSp>
        <p:nvGrpSpPr>
          <p:cNvPr id="1037" name="Group"/>
          <p:cNvGrpSpPr/>
          <p:nvPr/>
        </p:nvGrpSpPr>
        <p:grpSpPr>
          <a:xfrm>
            <a:off x="4178333" y="6996640"/>
            <a:ext cx="6756336" cy="912275"/>
            <a:chOff x="0" y="-1"/>
            <a:chExt cx="6756335" cy="912273"/>
          </a:xfrm>
        </p:grpSpPr>
        <p:pic>
          <p:nvPicPr>
            <p:cNvPr id="1032" name="Image" descr="Image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9492" y="-2"/>
              <a:ext cx="5354005" cy="48143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033" name="@prevcomsp"/>
            <p:cNvSpPr txBox="1"/>
            <p:nvPr/>
          </p:nvSpPr>
          <p:spPr>
            <a:xfrm>
              <a:off x="-1" y="604698"/>
              <a:ext cx="1949919" cy="3075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6787" tIns="26787" rIns="26787" bIns="26787" numCol="1" anchor="t">
              <a:spAutoFit/>
            </a:bodyPr>
            <a:lstStyle>
              <a:lvl1pPr algn="ctr" defTabSz="3224022">
                <a:defRPr sz="1600">
                  <a:solidFill>
                    <a:srgbClr val="FFFFFF"/>
                  </a:solidFill>
                </a:defRPr>
              </a:lvl1pPr>
            </a:lstStyle>
            <a:p>
              <a:r>
                <a:t>@prevcomsp</a:t>
              </a:r>
            </a:p>
          </p:txBody>
        </p:sp>
        <p:sp>
          <p:nvSpPr>
            <p:cNvPr id="1034" name="@spprevcom"/>
            <p:cNvSpPr txBox="1"/>
            <p:nvPr/>
          </p:nvSpPr>
          <p:spPr>
            <a:xfrm>
              <a:off x="1875556" y="604698"/>
              <a:ext cx="1429421" cy="3075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6787" tIns="26787" rIns="26787" bIns="26787" numCol="1" anchor="t">
              <a:spAutoFit/>
            </a:bodyPr>
            <a:lstStyle>
              <a:lvl1pPr algn="ctr" defTabSz="3224022">
                <a:defRPr sz="1600">
                  <a:solidFill>
                    <a:srgbClr val="FFFFFF"/>
                  </a:solidFill>
                </a:defRPr>
              </a:lvl1pPr>
            </a:lstStyle>
            <a:p>
              <a:r>
                <a:t>@prevcom</a:t>
              </a:r>
            </a:p>
          </p:txBody>
        </p:sp>
        <p:sp>
          <p:nvSpPr>
            <p:cNvPr id="1035" name="@spprevcom"/>
            <p:cNvSpPr txBox="1"/>
            <p:nvPr/>
          </p:nvSpPr>
          <p:spPr>
            <a:xfrm>
              <a:off x="3385984" y="604698"/>
              <a:ext cx="1758240" cy="3075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6787" tIns="26787" rIns="26787" bIns="26787" numCol="1" anchor="t">
              <a:spAutoFit/>
            </a:bodyPr>
            <a:lstStyle>
              <a:lvl1pPr algn="ctr" defTabSz="3224022">
                <a:defRPr sz="1600">
                  <a:solidFill>
                    <a:srgbClr val="FFFFFF"/>
                  </a:solidFill>
                </a:defRPr>
              </a:lvl1pPr>
            </a:lstStyle>
            <a:p>
              <a:r>
                <a:t>@spprevcom</a:t>
              </a:r>
            </a:p>
          </p:txBody>
        </p:sp>
        <p:sp>
          <p:nvSpPr>
            <p:cNvPr id="1036" name="@prevcom"/>
            <p:cNvSpPr txBox="1"/>
            <p:nvPr/>
          </p:nvSpPr>
          <p:spPr>
            <a:xfrm>
              <a:off x="5148511" y="604698"/>
              <a:ext cx="1607824" cy="3075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6787" tIns="26787" rIns="26787" bIns="26787" numCol="1" anchor="t">
              <a:spAutoFit/>
            </a:bodyPr>
            <a:lstStyle>
              <a:lvl1pPr algn="ctr" defTabSz="3224022">
                <a:defRPr sz="1600">
                  <a:solidFill>
                    <a:srgbClr val="FFFFFF"/>
                  </a:solidFill>
                </a:defRPr>
              </a:lvl1pPr>
            </a:lstStyle>
            <a:p>
              <a:r>
                <a:t>@prevcom</a:t>
              </a:r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6" name="Group"/>
          <p:cNvGrpSpPr/>
          <p:nvPr/>
        </p:nvGrpSpPr>
        <p:grpSpPr>
          <a:xfrm>
            <a:off x="5044916" y="2050692"/>
            <a:ext cx="9582998" cy="6041155"/>
            <a:chOff x="-156517" y="-177800"/>
            <a:chExt cx="9582997" cy="6041153"/>
          </a:xfrm>
        </p:grpSpPr>
        <p:graphicFrame>
          <p:nvGraphicFramePr>
            <p:cNvPr id="240" name="Gráfico 1"/>
            <p:cNvGraphicFramePr/>
            <p:nvPr/>
          </p:nvGraphicFramePr>
          <p:xfrm>
            <a:off x="-156518" y="-177800"/>
            <a:ext cx="9582998" cy="504202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41" name="Setor privado"/>
            <p:cNvSpPr txBox="1"/>
            <p:nvPr/>
          </p:nvSpPr>
          <p:spPr>
            <a:xfrm>
              <a:off x="747884" y="5104434"/>
              <a:ext cx="1295868" cy="5175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2861" tIns="42861" rIns="42861" bIns="42861" numCol="1" anchor="ctr">
              <a:spAutoFit/>
            </a:bodyPr>
            <a:lstStyle/>
            <a:p>
              <a:pPr algn="ctr" defTabSz="1209038">
                <a:defRPr sz="1400" spc="-42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Empregados</a:t>
              </a:r>
              <a:endParaRPr spc="-30"/>
            </a:p>
            <a:p>
              <a:pPr algn="ctr" defTabSz="1209038">
                <a:defRPr sz="1400" spc="-42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Setor Privado</a:t>
              </a:r>
            </a:p>
          </p:txBody>
        </p:sp>
        <p:sp>
          <p:nvSpPr>
            <p:cNvPr id="242" name="Setor privado"/>
            <p:cNvSpPr txBox="1"/>
            <p:nvPr/>
          </p:nvSpPr>
          <p:spPr>
            <a:xfrm>
              <a:off x="2456588" y="5129931"/>
              <a:ext cx="1295867" cy="7334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2861" tIns="42861" rIns="42861" bIns="42861" numCol="1" anchor="ctr">
              <a:spAutoFit/>
            </a:bodyPr>
            <a:lstStyle/>
            <a:p>
              <a:pPr algn="ctr" defTabSz="1209038">
                <a:defRPr sz="1400" spc="-42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Empregados</a:t>
              </a:r>
              <a:endParaRPr spc="-30"/>
            </a:p>
            <a:p>
              <a:pPr algn="ctr" defTabSz="1209038">
                <a:defRPr sz="1400" spc="-42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Setor Privado</a:t>
              </a:r>
              <a:endParaRPr sz="1800" spc="-46"/>
            </a:p>
            <a:p>
              <a:pPr algn="ctr" defTabSz="1209038">
                <a:defRPr sz="1400" spc="-42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Formais</a:t>
              </a:r>
            </a:p>
          </p:txBody>
        </p:sp>
        <p:sp>
          <p:nvSpPr>
            <p:cNvPr id="243" name="Setor privado"/>
            <p:cNvSpPr txBox="1"/>
            <p:nvPr/>
          </p:nvSpPr>
          <p:spPr>
            <a:xfrm>
              <a:off x="4101690" y="5104434"/>
              <a:ext cx="1294242" cy="5175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2861" tIns="42861" rIns="42861" bIns="42861" numCol="1" anchor="ctr">
              <a:spAutoFit/>
            </a:bodyPr>
            <a:lstStyle/>
            <a:p>
              <a:pPr algn="ctr" defTabSz="1209038">
                <a:defRPr sz="1400" spc="-42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Empregados</a:t>
              </a:r>
              <a:endParaRPr spc="-30"/>
            </a:p>
            <a:p>
              <a:pPr algn="ctr" defTabSz="1209038">
                <a:defRPr sz="1400" spc="-42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Setor Público</a:t>
              </a:r>
            </a:p>
          </p:txBody>
        </p:sp>
        <p:sp>
          <p:nvSpPr>
            <p:cNvPr id="244" name="Setor privado"/>
            <p:cNvSpPr txBox="1"/>
            <p:nvPr/>
          </p:nvSpPr>
          <p:spPr>
            <a:xfrm>
              <a:off x="6001961" y="5104434"/>
              <a:ext cx="946945" cy="5175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2861" tIns="42861" rIns="42861" bIns="42861" numCol="1" anchor="ctr">
              <a:spAutoFit/>
            </a:bodyPr>
            <a:lstStyle/>
            <a:p>
              <a:pPr algn="ctr" defTabSz="1209038">
                <a:defRPr sz="1400" spc="-42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Informais</a:t>
              </a:r>
              <a:endParaRPr sz="1800" spc="-46"/>
            </a:p>
            <a:p>
              <a:pPr algn="ctr" defTabSz="1209038">
                <a:defRPr sz="1400" spc="-42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Total</a:t>
              </a:r>
            </a:p>
          </p:txBody>
        </p:sp>
        <p:sp>
          <p:nvSpPr>
            <p:cNvPr id="245" name="Setor privado"/>
            <p:cNvSpPr txBox="1"/>
            <p:nvPr/>
          </p:nvSpPr>
          <p:spPr>
            <a:xfrm>
              <a:off x="7548891" y="5104434"/>
              <a:ext cx="1361082" cy="5175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2861" tIns="42861" rIns="42861" bIns="42861" numCol="1" anchor="ctr">
              <a:spAutoFit/>
            </a:bodyPr>
            <a:lstStyle/>
            <a:p>
              <a:pPr algn="ctr" defTabSz="1209038">
                <a:defRPr sz="1400" spc="-42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Desocupados</a:t>
              </a:r>
              <a:endParaRPr sz="1800" spc="-46"/>
            </a:p>
            <a:p>
              <a:pPr algn="ctr" defTabSz="1209038">
                <a:defRPr sz="1400" spc="-42">
                  <a:solidFill>
                    <a:srgbClr val="FFFFFF"/>
                  </a:solidFill>
                  <a:latin typeface="Aptos Bold"/>
                  <a:ea typeface="Aptos Bold"/>
                  <a:cs typeface="Aptos Bold"/>
                  <a:sym typeface="Aptos Bold"/>
                </a:defRPr>
              </a:pPr>
              <a:r>
                <a:t>Total</a:t>
              </a:r>
            </a:p>
          </p:txBody>
        </p:sp>
      </p:grpSp>
      <p:grpSp>
        <p:nvGrpSpPr>
          <p:cNvPr id="254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247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48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49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50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51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52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53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262" name="PNAD Contínua - 4º trimestre 2024"/>
          <p:cNvSpPr txBox="1"/>
          <p:nvPr/>
        </p:nvSpPr>
        <p:spPr>
          <a:xfrm>
            <a:off x="804994" y="1494919"/>
            <a:ext cx="6563998" cy="4058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>
            <a:lvl1pPr defTabSz="1612011">
              <a:lnSpc>
                <a:spcPct val="90000"/>
              </a:lnSpc>
              <a:defRPr sz="2200">
                <a:solidFill>
                  <a:srgbClr val="FFFFFF"/>
                </a:solidFill>
              </a:defRPr>
            </a:lvl1pPr>
          </a:lstStyle>
          <a:p>
            <a:r>
              <a:t>PNAD Contínua - 4º trimestre 2024</a:t>
            </a:r>
          </a:p>
        </p:txBody>
      </p:sp>
      <p:sp>
        <p:nvSpPr>
          <p:cNvPr id="263" name="Prospecção dos RPs…"/>
          <p:cNvSpPr txBox="1"/>
          <p:nvPr/>
        </p:nvSpPr>
        <p:spPr>
          <a:xfrm>
            <a:off x="5758719" y="8168839"/>
            <a:ext cx="8296545" cy="3111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4" tIns="47624" rIns="47624" bIns="47624" anchor="b">
            <a:spAutoFit/>
          </a:bodyPr>
          <a:lstStyle/>
          <a:p>
            <a:pPr algn="r" defTabSz="457198">
              <a:defRPr sz="1400">
                <a:solidFill>
                  <a:srgbClr val="FFFFFF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Fonte: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populationpyramid.net/pt/brasil/2024/  &amp;  painel.ibge.gov.br/pnadc/</a:t>
            </a:r>
          </a:p>
        </p:txBody>
      </p:sp>
      <p:sp>
        <p:nvSpPr>
          <p:cNvPr id="264" name="PEA…"/>
          <p:cNvSpPr txBox="1"/>
          <p:nvPr/>
        </p:nvSpPr>
        <p:spPr>
          <a:xfrm>
            <a:off x="1013279" y="2984673"/>
            <a:ext cx="3444020" cy="8934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61" tIns="42861" rIns="42861" bIns="42861">
            <a:spAutoFit/>
          </a:bodyPr>
          <a:lstStyle/>
          <a:p>
            <a:pPr defTabSz="1209038">
              <a:lnSpc>
                <a:spcPct val="80000"/>
              </a:lnSpc>
              <a:defRPr sz="2200" spc="-58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Pessoas na Força de Trabalho</a:t>
            </a:r>
            <a:endParaRPr>
              <a:latin typeface="Aptos Display Bold"/>
              <a:ea typeface="Aptos Display Bold"/>
              <a:cs typeface="Aptos Display Bold"/>
              <a:sym typeface="Aptos Display Bold"/>
            </a:endParaRPr>
          </a:p>
          <a:p>
            <a:pPr defTabSz="1209038">
              <a:lnSpc>
                <a:spcPct val="80000"/>
              </a:lnSpc>
              <a:defRPr sz="3400" spc="-89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108,6 milhões</a:t>
            </a:r>
          </a:p>
        </p:txBody>
      </p:sp>
      <p:sp>
        <p:nvSpPr>
          <p:cNvPr id="265" name="PEA…"/>
          <p:cNvSpPr txBox="1"/>
          <p:nvPr/>
        </p:nvSpPr>
        <p:spPr>
          <a:xfrm>
            <a:off x="1013276" y="5142812"/>
            <a:ext cx="4972012" cy="89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209038">
              <a:lnSpc>
                <a:spcPct val="80000"/>
              </a:lnSpc>
              <a:defRPr sz="2200" spc="-58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Pessoas ocupadas</a:t>
            </a:r>
            <a:endParaRPr sz="2600" spc="-69">
              <a:latin typeface="Aptos Display Bold"/>
              <a:ea typeface="Aptos Display Bold"/>
              <a:cs typeface="Aptos Display Bold"/>
              <a:sym typeface="Aptos Display Bold"/>
            </a:endParaRPr>
          </a:p>
          <a:p>
            <a:pPr defTabSz="1209038">
              <a:lnSpc>
                <a:spcPct val="80000"/>
              </a:lnSpc>
              <a:defRPr sz="3400" spc="-89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102,3 milhões</a:t>
            </a:r>
          </a:p>
        </p:txBody>
      </p:sp>
      <p:sp>
        <p:nvSpPr>
          <p:cNvPr id="266" name="PEA…"/>
          <p:cNvSpPr txBox="1"/>
          <p:nvPr/>
        </p:nvSpPr>
        <p:spPr>
          <a:xfrm>
            <a:off x="1013277" y="6036707"/>
            <a:ext cx="5176062" cy="89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209038">
              <a:lnSpc>
                <a:spcPct val="80000"/>
              </a:lnSpc>
              <a:defRPr sz="2200" spc="-58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Contribuintes da Previdência</a:t>
            </a:r>
            <a:endParaRPr>
              <a:latin typeface="Aptos Display Bold"/>
              <a:ea typeface="Aptos Display Bold"/>
              <a:cs typeface="Aptos Display Bold"/>
              <a:sym typeface="Aptos Display Bold"/>
            </a:endParaRPr>
          </a:p>
          <a:p>
            <a:pPr defTabSz="1209038">
              <a:lnSpc>
                <a:spcPct val="80000"/>
              </a:lnSpc>
              <a:defRPr sz="3400" spc="-89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63,6 milhões</a:t>
            </a:r>
          </a:p>
        </p:txBody>
      </p:sp>
      <p:sp>
        <p:nvSpPr>
          <p:cNvPr id="267" name="PEA…"/>
          <p:cNvSpPr txBox="1"/>
          <p:nvPr/>
        </p:nvSpPr>
        <p:spPr>
          <a:xfrm>
            <a:off x="1020071" y="6917900"/>
            <a:ext cx="4224219" cy="89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209038">
              <a:lnSpc>
                <a:spcPct val="80000"/>
              </a:lnSpc>
              <a:defRPr sz="2200" spc="-58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Informais</a:t>
            </a:r>
            <a:endParaRPr sz="3000">
              <a:latin typeface="Aptos Display Bold"/>
              <a:ea typeface="Aptos Display Bold"/>
              <a:cs typeface="Aptos Display Bold"/>
              <a:sym typeface="Aptos Display Bold"/>
            </a:endParaRPr>
          </a:p>
          <a:p>
            <a:pPr defTabSz="1209038">
              <a:lnSpc>
                <a:spcPct val="80000"/>
              </a:lnSpc>
              <a:defRPr sz="3400" spc="-89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38,7 milhões</a:t>
            </a:r>
          </a:p>
        </p:txBody>
      </p:sp>
      <p:sp>
        <p:nvSpPr>
          <p:cNvPr id="268" name="População do Brasil…"/>
          <p:cNvSpPr txBox="1"/>
          <p:nvPr/>
        </p:nvSpPr>
        <p:spPr>
          <a:xfrm>
            <a:off x="1013221" y="2092168"/>
            <a:ext cx="2392578" cy="89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61" tIns="42861" rIns="42861" bIns="42861">
            <a:spAutoFit/>
          </a:bodyPr>
          <a:lstStyle/>
          <a:p>
            <a:pPr defTabSz="1209038">
              <a:lnSpc>
                <a:spcPct val="80000"/>
              </a:lnSpc>
              <a:defRPr sz="2200" spc="-58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População do Brasil</a:t>
            </a:r>
            <a:r>
              <a:rPr>
                <a:latin typeface="Aptos Display Bold"/>
                <a:ea typeface="Aptos Display Bold"/>
                <a:cs typeface="Aptos Display Bold"/>
                <a:sym typeface="Aptos Display Bold"/>
              </a:rPr>
              <a:t> </a:t>
            </a:r>
            <a:endParaRPr spc="-44"/>
          </a:p>
          <a:p>
            <a:pPr defTabSz="1209038">
              <a:lnSpc>
                <a:spcPct val="80000"/>
              </a:lnSpc>
              <a:defRPr sz="3400" spc="-90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213 milhões</a:t>
            </a:r>
          </a:p>
        </p:txBody>
      </p:sp>
      <p:sp>
        <p:nvSpPr>
          <p:cNvPr id="269" name="População do Brasil…"/>
          <p:cNvSpPr txBox="1"/>
          <p:nvPr/>
        </p:nvSpPr>
        <p:spPr>
          <a:xfrm>
            <a:off x="1013279" y="3870259"/>
            <a:ext cx="3997231" cy="89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42861" tIns="42861" rIns="42861" bIns="42861">
            <a:spAutoFit/>
          </a:bodyPr>
          <a:lstStyle/>
          <a:p>
            <a:pPr defTabSz="1209038">
              <a:lnSpc>
                <a:spcPct val="80000"/>
              </a:lnSpc>
              <a:defRPr sz="2200" spc="-58">
                <a:solidFill>
                  <a:srgbClr val="FFFFFF"/>
                </a:solidFill>
                <a:latin typeface="Aptos"/>
                <a:ea typeface="Aptos"/>
                <a:cs typeface="Aptos"/>
                <a:sym typeface="Aptos"/>
              </a:defRPr>
            </a:pPr>
            <a:r>
              <a:t>Pessoas Fora da Força de Trabalho</a:t>
            </a:r>
            <a:endParaRPr>
              <a:latin typeface="Aptos Display Bold"/>
              <a:ea typeface="Aptos Display Bold"/>
              <a:cs typeface="Aptos Display Bold"/>
              <a:sym typeface="Aptos Display Bold"/>
            </a:endParaRPr>
          </a:p>
          <a:p>
            <a:pPr defTabSz="1209038">
              <a:lnSpc>
                <a:spcPct val="80000"/>
              </a:lnSpc>
              <a:defRPr sz="3400" spc="-90">
                <a:solidFill>
                  <a:srgbClr val="50B19E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66 milhões</a:t>
            </a:r>
          </a:p>
        </p:txBody>
      </p:sp>
      <p:sp>
        <p:nvSpPr>
          <p:cNvPr id="270" name="Line"/>
          <p:cNvSpPr/>
          <p:nvPr/>
        </p:nvSpPr>
        <p:spPr>
          <a:xfrm>
            <a:off x="764381" y="4950319"/>
            <a:ext cx="4512073" cy="2"/>
          </a:xfrm>
          <a:prstGeom prst="line">
            <a:avLst/>
          </a:prstGeom>
          <a:ln w="25400" cap="rnd">
            <a:solidFill>
              <a:srgbClr val="FFFFFF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71" name="Mercado de trabalho em 2025"/>
          <p:cNvSpPr txBox="1"/>
          <p:nvPr/>
        </p:nvSpPr>
        <p:spPr>
          <a:xfrm>
            <a:off x="766894" y="757705"/>
            <a:ext cx="13538732" cy="837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>
            <a:lvl1pPr defTabSz="1612011">
              <a:lnSpc>
                <a:spcPct val="90000"/>
              </a:lnSpc>
              <a:defRPr sz="5000" spc="-1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Mercado de trabalho em 2025</a:t>
            </a:r>
          </a:p>
        </p:txBody>
      </p:sp>
      <p:sp>
        <p:nvSpPr>
          <p:cNvPr id="272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49237" y="8004491"/>
            <a:ext cx="359403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 defTabSz="386220"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5</a:t>
            </a:fld>
            <a:endParaRPr/>
          </a:p>
        </p:txBody>
      </p:sp>
      <p:pic>
        <p:nvPicPr>
          <p:cNvPr id="27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113000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283" name="Prospecção dos RPs…"/>
          <p:cNvSpPr txBox="1"/>
          <p:nvPr/>
        </p:nvSpPr>
        <p:spPr>
          <a:xfrm>
            <a:off x="5758719" y="8168839"/>
            <a:ext cx="8296545" cy="3111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4" tIns="47624" rIns="47624" bIns="47624" anchor="b">
            <a:spAutoFit/>
          </a:bodyPr>
          <a:lstStyle/>
          <a:p>
            <a:pPr algn="r" defTabSz="457198">
              <a:defRPr sz="1400">
                <a:solidFill>
                  <a:srgbClr val="FFFFFF"/>
                </a:solidFill>
                <a:latin typeface="Aptos Display Bold"/>
                <a:ea typeface="Aptos Display Bold"/>
                <a:cs typeface="Aptos Display Bold"/>
                <a:sym typeface="Aptos Display Bold"/>
              </a:defRPr>
            </a:pPr>
            <a:r>
              <a:t>Foto: 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Maria Lupan @ Unsplash</a:t>
            </a:r>
            <a:r>
              <a:t>   Fonte: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diariodocomercio.com.br </a:t>
            </a:r>
          </a:p>
        </p:txBody>
      </p:sp>
      <p:sp>
        <p:nvSpPr>
          <p:cNvPr id="284" name="Mercado de trabalho em 2025"/>
          <p:cNvSpPr txBox="1"/>
          <p:nvPr/>
        </p:nvSpPr>
        <p:spPr>
          <a:xfrm>
            <a:off x="766894" y="757705"/>
            <a:ext cx="13538732" cy="837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>
            <a:lvl1pPr defTabSz="1612011">
              <a:lnSpc>
                <a:spcPct val="90000"/>
              </a:lnSpc>
              <a:defRPr sz="5000" spc="-1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O Banco Mundial Alerta</a:t>
            </a:r>
          </a:p>
        </p:txBody>
      </p:sp>
      <p:sp>
        <p:nvSpPr>
          <p:cNvPr id="28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49237" y="8004491"/>
            <a:ext cx="359403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 defTabSz="386220"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6</a:t>
            </a:fld>
            <a:endParaRPr/>
          </a:p>
        </p:txBody>
      </p:sp>
      <p:sp>
        <p:nvSpPr>
          <p:cNvPr id="286" name="PEA…"/>
          <p:cNvSpPr txBox="1"/>
          <p:nvPr/>
        </p:nvSpPr>
        <p:spPr>
          <a:xfrm>
            <a:off x="6454777" y="2552899"/>
            <a:ext cx="7176528" cy="1859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2414" tIns="32414" rIns="32414" bIns="32414">
            <a:spAutoFit/>
          </a:bodyPr>
          <a:lstStyle/>
          <a:p>
            <a:pPr defTabSz="1045641">
              <a:lnSpc>
                <a:spcPct val="90000"/>
              </a:lnSpc>
              <a:defRPr sz="9600" spc="-189">
                <a:solidFill>
                  <a:srgbClr val="9EB9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72 anos</a:t>
            </a:r>
            <a:endParaRPr sz="4200" spc="-83"/>
          </a:p>
          <a:p>
            <a:pPr defTabSz="1045641">
              <a:lnSpc>
                <a:spcPct val="90000"/>
              </a:lnSpc>
              <a:defRPr sz="3000" spc="-58">
                <a:solidFill>
                  <a:srgbClr val="FFFFFF"/>
                </a:solidFill>
              </a:defRPr>
            </a:pPr>
            <a:r>
              <a:t>em 2040</a:t>
            </a:r>
          </a:p>
        </p:txBody>
      </p:sp>
      <p:sp>
        <p:nvSpPr>
          <p:cNvPr id="287" name="PEA…"/>
          <p:cNvSpPr txBox="1"/>
          <p:nvPr/>
        </p:nvSpPr>
        <p:spPr>
          <a:xfrm>
            <a:off x="6452468" y="4524954"/>
            <a:ext cx="7462058" cy="1859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2414" tIns="32414" rIns="32414" bIns="32414">
            <a:spAutoFit/>
          </a:bodyPr>
          <a:lstStyle/>
          <a:p>
            <a:pPr defTabSz="1045641">
              <a:lnSpc>
                <a:spcPct val="90000"/>
              </a:lnSpc>
              <a:defRPr sz="9600" spc="-189">
                <a:solidFill>
                  <a:srgbClr val="D83731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78 anos</a:t>
            </a:r>
            <a:endParaRPr>
              <a:solidFill>
                <a:srgbClr val="FFFFFF"/>
              </a:solidFill>
            </a:endParaRPr>
          </a:p>
          <a:p>
            <a:pPr defTabSz="1045641">
              <a:lnSpc>
                <a:spcPct val="90000"/>
              </a:lnSpc>
              <a:defRPr sz="3000" spc="-58">
                <a:solidFill>
                  <a:srgbClr val="FFFFFF"/>
                </a:solidFill>
              </a:defRPr>
            </a:pPr>
            <a:r>
              <a:t>em 2060</a:t>
            </a:r>
          </a:p>
        </p:txBody>
      </p:sp>
      <p:sp>
        <p:nvSpPr>
          <p:cNvPr id="288" name="Line"/>
          <p:cNvSpPr/>
          <p:nvPr/>
        </p:nvSpPr>
        <p:spPr>
          <a:xfrm flipV="1">
            <a:off x="6061402" y="2395331"/>
            <a:ext cx="6" cy="5434546"/>
          </a:xfrm>
          <a:prstGeom prst="line">
            <a:avLst/>
          </a:prstGeom>
          <a:ln w="12700">
            <a:solidFill>
              <a:srgbClr val="FFFFFF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89" name="PEA…"/>
          <p:cNvSpPr txBox="1"/>
          <p:nvPr/>
        </p:nvSpPr>
        <p:spPr>
          <a:xfrm>
            <a:off x="1021152" y="2790900"/>
            <a:ext cx="4560076" cy="23508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2414" tIns="32414" rIns="32414" bIns="32414">
            <a:spAutoFit/>
          </a:bodyPr>
          <a:lstStyle>
            <a:lvl1pPr algn="r" defTabSz="1045641">
              <a:defRPr sz="3000" spc="-58">
                <a:solidFill>
                  <a:srgbClr val="FFFFFF"/>
                </a:solidFill>
              </a:defRPr>
            </a:lvl1pPr>
          </a:lstStyle>
          <a:p>
            <a:r>
              <a:t>De acordo com estudo de abril/2025, se nenhuma mudança for feita nas regras atuais, a idade mínima para se aposentar pode subir para:</a:t>
            </a:r>
          </a:p>
        </p:txBody>
      </p:sp>
      <p:pic>
        <p:nvPicPr>
          <p:cNvPr id="29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98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291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92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93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94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95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96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297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300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01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02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03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04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05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06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315" name="Mercado de trabalho em 2025"/>
          <p:cNvSpPr txBox="1"/>
          <p:nvPr/>
        </p:nvSpPr>
        <p:spPr>
          <a:xfrm>
            <a:off x="766894" y="757705"/>
            <a:ext cx="13538732" cy="837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>
            <a:lvl1pPr defTabSz="1612011">
              <a:lnSpc>
                <a:spcPct val="90000"/>
              </a:lnSpc>
              <a:defRPr sz="5000" spc="-1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Pilares da previdência no mundo</a:t>
            </a:r>
          </a:p>
        </p:txBody>
      </p:sp>
      <p:sp>
        <p:nvSpPr>
          <p:cNvPr id="316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49237" y="8004491"/>
            <a:ext cx="359403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 defTabSz="386220"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7</a:t>
            </a:fld>
            <a:endParaRPr/>
          </a:p>
        </p:txBody>
      </p:sp>
      <p:pic>
        <p:nvPicPr>
          <p:cNvPr id="31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8" name="Line"/>
          <p:cNvSpPr/>
          <p:nvPr/>
        </p:nvSpPr>
        <p:spPr>
          <a:xfrm flipH="1" flipV="1">
            <a:off x="952499" y="4740695"/>
            <a:ext cx="13208001" cy="2"/>
          </a:xfrm>
          <a:prstGeom prst="line">
            <a:avLst/>
          </a:prstGeom>
          <a:ln w="12700">
            <a:solidFill>
              <a:srgbClr val="A7A7A7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19" name="CaixaDeTexto 2"/>
          <p:cNvSpPr txBox="1"/>
          <p:nvPr/>
        </p:nvSpPr>
        <p:spPr>
          <a:xfrm>
            <a:off x="886220" y="1627950"/>
            <a:ext cx="2921002" cy="1419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>
            <a:lvl1pPr defTabSz="1612011">
              <a:defRPr sz="8000">
                <a:solidFill>
                  <a:srgbClr val="FFFFFF"/>
                </a:solidFill>
              </a:defRPr>
            </a:lvl1pPr>
          </a:lstStyle>
          <a:p>
            <a:r>
              <a:t>🇦🇺</a:t>
            </a:r>
          </a:p>
        </p:txBody>
      </p:sp>
      <p:sp>
        <p:nvSpPr>
          <p:cNvPr id="320" name="CaixaDeTexto 2"/>
          <p:cNvSpPr txBox="1"/>
          <p:nvPr/>
        </p:nvSpPr>
        <p:spPr>
          <a:xfrm>
            <a:off x="4320778" y="1627950"/>
            <a:ext cx="2921002" cy="1419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>
            <a:lvl1pPr defTabSz="1612011">
              <a:defRPr sz="8000">
                <a:solidFill>
                  <a:srgbClr val="FFFFFF"/>
                </a:solidFill>
              </a:defRPr>
            </a:lvl1pPr>
          </a:lstStyle>
          <a:p>
            <a:r>
              <a:t>🇵🇹</a:t>
            </a:r>
          </a:p>
        </p:txBody>
      </p:sp>
      <p:sp>
        <p:nvSpPr>
          <p:cNvPr id="321" name="CaixaDeTexto 2"/>
          <p:cNvSpPr txBox="1"/>
          <p:nvPr/>
        </p:nvSpPr>
        <p:spPr>
          <a:xfrm>
            <a:off x="7749778" y="1627950"/>
            <a:ext cx="2921002" cy="1419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>
            <a:lvl1pPr defTabSz="1612011">
              <a:defRPr sz="8000">
                <a:solidFill>
                  <a:srgbClr val="FFFFFF"/>
                </a:solidFill>
              </a:defRPr>
            </a:lvl1pPr>
          </a:lstStyle>
          <a:p>
            <a:r>
              <a:t>🇮🇸</a:t>
            </a:r>
          </a:p>
        </p:txBody>
      </p:sp>
      <p:sp>
        <p:nvSpPr>
          <p:cNvPr id="322" name="CaixaDeTexto 2"/>
          <p:cNvSpPr txBox="1"/>
          <p:nvPr/>
        </p:nvSpPr>
        <p:spPr>
          <a:xfrm>
            <a:off x="11178778" y="1627950"/>
            <a:ext cx="2921002" cy="14192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>
            <a:lvl1pPr defTabSz="1612011">
              <a:defRPr sz="8000">
                <a:solidFill>
                  <a:srgbClr val="FFFFFF"/>
                </a:solidFill>
              </a:defRPr>
            </a:lvl1pPr>
          </a:lstStyle>
          <a:p>
            <a:r>
              <a:t>🇳🇱</a:t>
            </a:r>
          </a:p>
        </p:txBody>
      </p:sp>
      <p:sp>
        <p:nvSpPr>
          <p:cNvPr id="323" name="CaixaDeTexto 2"/>
          <p:cNvSpPr txBox="1"/>
          <p:nvPr/>
        </p:nvSpPr>
        <p:spPr>
          <a:xfrm>
            <a:off x="949720" y="2735333"/>
            <a:ext cx="2921002" cy="4424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612011">
              <a:lnSpc>
                <a:spcPct val="80000"/>
              </a:lnSpc>
              <a:defRPr sz="3400">
                <a:solidFill>
                  <a:srgbClr val="3C89A9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Austrália</a:t>
            </a:r>
            <a:endParaRPr>
              <a:solidFill>
                <a:srgbClr val="9EBB4C"/>
              </a:solidFill>
            </a:endParaRPr>
          </a:p>
          <a:p>
            <a:pPr defTabSz="1612011">
              <a:defRPr sz="1800">
                <a:solidFill>
                  <a:srgbClr val="9EBB4C"/>
                </a:solidFill>
              </a:defRPr>
            </a:pPr>
            <a:endParaRPr>
              <a:solidFill>
                <a:srgbClr val="9EBB4C"/>
              </a:solidFill>
            </a:endParaRPr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Pensão por Idade  (Aposentadoria e Pensão)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Repartição Simples –</a:t>
            </a:r>
            <a:br/>
            <a:r>
              <a:t>Baixa Reposição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Capitalização Empresarial Obrigatória (CD)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11,5% Empregador +</a:t>
            </a:r>
            <a:br/>
            <a:r>
              <a:t>0,5% Risco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Capitalização Pessoal (CD)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Facultativo e sem alíquota definida - com Incentivos</a:t>
            </a:r>
          </a:p>
        </p:txBody>
      </p:sp>
      <p:sp>
        <p:nvSpPr>
          <p:cNvPr id="324" name="CaixaDeTexto 2"/>
          <p:cNvSpPr txBox="1"/>
          <p:nvPr/>
        </p:nvSpPr>
        <p:spPr>
          <a:xfrm>
            <a:off x="4384278" y="2735333"/>
            <a:ext cx="2921002" cy="470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612011">
              <a:lnSpc>
                <a:spcPct val="80000"/>
              </a:lnSpc>
              <a:defRPr sz="3400">
                <a:solidFill>
                  <a:srgbClr val="3C89A9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Portugal</a:t>
            </a:r>
            <a:endParaRPr>
              <a:solidFill>
                <a:srgbClr val="9EBB4C"/>
              </a:solidFill>
            </a:endParaRPr>
          </a:p>
          <a:p>
            <a:pPr defTabSz="1612011">
              <a:defRPr sz="1800">
                <a:solidFill>
                  <a:srgbClr val="9EBB4C"/>
                </a:solidFill>
              </a:defRPr>
            </a:pPr>
            <a:endParaRPr>
              <a:solidFill>
                <a:srgbClr val="9EBB4C"/>
              </a:solidFill>
            </a:endParaRPr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Pensão por Idade  (Aposentadoria e Pensão)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Repartição Simples –</a:t>
            </a:r>
            <a:br/>
            <a:r>
              <a:t>Média Reposição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Capitalização Ocupacional Obrigatória (CD)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Empresas, Sindicatos</a:t>
            </a:r>
            <a:br/>
            <a:r>
              <a:t>e Associações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Capitalização</a:t>
            </a:r>
            <a:br/>
            <a:r>
              <a:t>Facultativa (CD)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Sem alíquota definida -</a:t>
            </a:r>
            <a:br/>
            <a:r>
              <a:t>com Incentivos</a:t>
            </a:r>
          </a:p>
        </p:txBody>
      </p:sp>
      <p:sp>
        <p:nvSpPr>
          <p:cNvPr id="325" name="CaixaDeTexto 2"/>
          <p:cNvSpPr txBox="1"/>
          <p:nvPr/>
        </p:nvSpPr>
        <p:spPr>
          <a:xfrm>
            <a:off x="11242278" y="2735333"/>
            <a:ext cx="2921002" cy="470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612011">
              <a:lnSpc>
                <a:spcPct val="80000"/>
              </a:lnSpc>
              <a:defRPr sz="3400">
                <a:solidFill>
                  <a:srgbClr val="3C89A9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Holanda</a:t>
            </a:r>
            <a:endParaRPr>
              <a:solidFill>
                <a:srgbClr val="9EBB4C"/>
              </a:solidFill>
            </a:endParaRPr>
          </a:p>
          <a:p>
            <a:pPr defTabSz="1612011">
              <a:defRPr sz="1800">
                <a:solidFill>
                  <a:srgbClr val="9EBB4C"/>
                </a:solidFill>
              </a:defRPr>
            </a:pPr>
            <a:endParaRPr>
              <a:solidFill>
                <a:srgbClr val="9EBB4C"/>
              </a:solidFill>
            </a:endParaRPr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Pensão por Idade  (Aposentadoria e Pensão)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Repartição Simples –</a:t>
            </a:r>
            <a:br/>
            <a:r>
              <a:t>Baixa Reposição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Capitalização Ocupacional Obrigatória (CD)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Empresas e Trabalhadores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Capitalização</a:t>
            </a:r>
            <a:br/>
            <a:r>
              <a:t>Facultativa (CD)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Sem alíquota definida -</a:t>
            </a:r>
            <a:br/>
            <a:r>
              <a:t>com Incentivos</a:t>
            </a:r>
          </a:p>
        </p:txBody>
      </p:sp>
      <p:sp>
        <p:nvSpPr>
          <p:cNvPr id="326" name="CaixaDeTexto 2"/>
          <p:cNvSpPr txBox="1"/>
          <p:nvPr/>
        </p:nvSpPr>
        <p:spPr>
          <a:xfrm>
            <a:off x="7813278" y="2735333"/>
            <a:ext cx="2921002" cy="4703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612011">
              <a:lnSpc>
                <a:spcPct val="80000"/>
              </a:lnSpc>
              <a:defRPr sz="3400">
                <a:solidFill>
                  <a:srgbClr val="3C89A9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Islândia</a:t>
            </a:r>
            <a:endParaRPr>
              <a:solidFill>
                <a:srgbClr val="9EBB4C"/>
              </a:solidFill>
            </a:endParaRPr>
          </a:p>
          <a:p>
            <a:pPr defTabSz="1612011">
              <a:defRPr sz="1800">
                <a:solidFill>
                  <a:srgbClr val="9EBB4C"/>
                </a:solidFill>
              </a:defRPr>
            </a:pPr>
            <a:endParaRPr>
              <a:solidFill>
                <a:srgbClr val="9EBB4C"/>
              </a:solidFill>
            </a:endParaRPr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Pensão por Idade  (Aposentadoria e Pensão)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Repartição Simples –</a:t>
            </a:r>
            <a:br/>
            <a:r>
              <a:t>Baixa Reposição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Capitalização Ocupacional Obrigatória (CD)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Empresas e Trabalhadores (11,5% + 4%)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endParaRPr/>
          </a:p>
          <a:p>
            <a:pPr defTabSz="1612011">
              <a:defRPr sz="18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Capitalização</a:t>
            </a:r>
            <a:br/>
            <a:r>
              <a:t>Facultativa (CD)</a:t>
            </a:r>
          </a:p>
          <a:p>
            <a:pPr defTabSz="1612011">
              <a:defRPr sz="1800">
                <a:solidFill>
                  <a:srgbClr val="FFFFFF"/>
                </a:solidFill>
              </a:defRPr>
            </a:pPr>
            <a:r>
              <a:t>Sem alíquota definida -</a:t>
            </a:r>
            <a:br/>
            <a:r>
              <a:t>com Incentivos</a:t>
            </a:r>
          </a:p>
        </p:txBody>
      </p:sp>
      <p:sp>
        <p:nvSpPr>
          <p:cNvPr id="327" name="CaixaDeTexto 2"/>
          <p:cNvSpPr txBox="1"/>
          <p:nvPr/>
        </p:nvSpPr>
        <p:spPr>
          <a:xfrm>
            <a:off x="11242278" y="7423553"/>
            <a:ext cx="3574513" cy="923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/>
          <a:p>
            <a:pPr defTabSz="1612011">
              <a:defRPr sz="1800">
                <a:solidFill>
                  <a:srgbClr val="3C89A9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Reservas de</a:t>
            </a:r>
            <a:br/>
            <a:r>
              <a:t>Solidariedade para</a:t>
            </a:r>
            <a:br/>
            <a:r>
              <a:t>Choques e Longevidade</a:t>
            </a:r>
          </a:p>
        </p:txBody>
      </p:sp>
      <p:sp>
        <p:nvSpPr>
          <p:cNvPr id="328" name="Line"/>
          <p:cNvSpPr/>
          <p:nvPr/>
        </p:nvSpPr>
        <p:spPr>
          <a:xfrm flipH="1" flipV="1">
            <a:off x="952499" y="6137683"/>
            <a:ext cx="13208001" cy="2"/>
          </a:xfrm>
          <a:prstGeom prst="line">
            <a:avLst/>
          </a:prstGeom>
          <a:ln w="12700">
            <a:solidFill>
              <a:srgbClr val="A7A7A7"/>
            </a:solidFill>
            <a:custDash>
              <a:ds d="100000" sp="200000"/>
            </a:custDash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29" name="CaixaDeTexto 2"/>
          <p:cNvSpPr txBox="1"/>
          <p:nvPr/>
        </p:nvSpPr>
        <p:spPr>
          <a:xfrm>
            <a:off x="447487" y="3268733"/>
            <a:ext cx="554677" cy="619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>
            <a:lvl1pPr defTabSz="1612011">
              <a:lnSpc>
                <a:spcPct val="80000"/>
              </a:lnSpc>
              <a:defRPr sz="3400">
                <a:solidFill>
                  <a:srgbClr val="1E4555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1)</a:t>
            </a:r>
          </a:p>
        </p:txBody>
      </p:sp>
      <p:sp>
        <p:nvSpPr>
          <p:cNvPr id="330" name="CaixaDeTexto 2"/>
          <p:cNvSpPr txBox="1"/>
          <p:nvPr/>
        </p:nvSpPr>
        <p:spPr>
          <a:xfrm>
            <a:off x="447487" y="4672005"/>
            <a:ext cx="554677" cy="619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>
            <a:lvl1pPr defTabSz="1612011">
              <a:lnSpc>
                <a:spcPct val="80000"/>
              </a:lnSpc>
              <a:defRPr sz="3400">
                <a:solidFill>
                  <a:srgbClr val="1E4555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2)</a:t>
            </a:r>
          </a:p>
        </p:txBody>
      </p:sp>
      <p:sp>
        <p:nvSpPr>
          <p:cNvPr id="331" name="CaixaDeTexto 2"/>
          <p:cNvSpPr txBox="1"/>
          <p:nvPr/>
        </p:nvSpPr>
        <p:spPr>
          <a:xfrm>
            <a:off x="447487" y="6081705"/>
            <a:ext cx="554677" cy="6191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61" tIns="42861" rIns="42861" bIns="42861">
            <a:spAutoFit/>
          </a:bodyPr>
          <a:lstStyle>
            <a:lvl1pPr defTabSz="1612011">
              <a:lnSpc>
                <a:spcPct val="80000"/>
              </a:lnSpc>
              <a:defRPr sz="3400">
                <a:solidFill>
                  <a:srgbClr val="1E4555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3)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15113003" cy="906780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41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334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35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36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37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38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39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40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349" name="Mercado de trabalho em 2025"/>
          <p:cNvSpPr txBox="1"/>
          <p:nvPr/>
        </p:nvSpPr>
        <p:spPr>
          <a:xfrm>
            <a:off x="766894" y="757705"/>
            <a:ext cx="13538732" cy="837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>
            <a:lvl1pPr defTabSz="1612011">
              <a:lnSpc>
                <a:spcPct val="90000"/>
              </a:lnSpc>
              <a:defRPr sz="5000" spc="-1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Pilares da previdência no Brasil</a:t>
            </a:r>
          </a:p>
        </p:txBody>
      </p:sp>
      <p:sp>
        <p:nvSpPr>
          <p:cNvPr id="350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4349237" y="8004491"/>
            <a:ext cx="359403" cy="624913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64806" tIns="64806" rIns="64806" bIns="64806"/>
          <a:lstStyle>
            <a:lvl1pPr defTabSz="386220">
              <a:defRPr sz="32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fld id="{86CB4B4D-7CA3-9044-876B-883B54F8677D}" type="slidenum">
              <a:rPr/>
              <a:t>8</a:t>
            </a:fld>
            <a:endParaRPr/>
          </a:p>
        </p:txBody>
      </p:sp>
      <p:pic>
        <p:nvPicPr>
          <p:cNvPr id="351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sp>
        <p:nvSpPr>
          <p:cNvPr id="352" name="Prospecção dos RPs…"/>
          <p:cNvSpPr txBox="1"/>
          <p:nvPr/>
        </p:nvSpPr>
        <p:spPr>
          <a:xfrm>
            <a:off x="8340256" y="8168840"/>
            <a:ext cx="5715008" cy="311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7625" tIns="47625" rIns="47625" bIns="47625" anchor="b">
            <a:spAutoFit/>
          </a:bodyPr>
          <a:lstStyle/>
          <a:p>
            <a:pPr algn="r" defTabSz="457200">
              <a:defRPr sz="14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Foto:</a:t>
            </a:r>
            <a:r>
              <a:rPr>
                <a:latin typeface="+mn-lt"/>
                <a:ea typeface="+mn-ea"/>
                <a:cs typeface="+mn-cs"/>
                <a:sym typeface="Aptos Display"/>
              </a:rPr>
              <a:t> Giovanna Gomes // Unsplash</a:t>
            </a:r>
          </a:p>
        </p:txBody>
      </p:sp>
      <p:sp>
        <p:nvSpPr>
          <p:cNvPr id="353" name="PEA…"/>
          <p:cNvSpPr txBox="1"/>
          <p:nvPr/>
        </p:nvSpPr>
        <p:spPr>
          <a:xfrm>
            <a:off x="2256556" y="2428917"/>
            <a:ext cx="5872465" cy="4789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9" tIns="42859" rIns="42859" bIns="42859">
            <a:spAutoFit/>
          </a:bodyPr>
          <a:lstStyle/>
          <a:p>
            <a:pPr>
              <a:lnSpc>
                <a:spcPct val="110000"/>
              </a:lnSpc>
              <a:defRPr sz="3000" spc="-5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Regime Geral</a:t>
            </a:r>
            <a:br/>
            <a:r>
              <a:rPr>
                <a:latin typeface="+mn-lt"/>
                <a:ea typeface="+mn-ea"/>
                <a:cs typeface="+mn-cs"/>
                <a:sym typeface="Aptos Display"/>
              </a:rPr>
              <a:t>Repartição Simples – Alta Reposição</a:t>
            </a:r>
          </a:p>
          <a:p>
            <a:pPr>
              <a:lnSpc>
                <a:spcPct val="110000"/>
              </a:lnSpc>
              <a:defRPr sz="1800" spc="-34">
                <a:solidFill>
                  <a:srgbClr val="FFFFFF"/>
                </a:solidFill>
              </a:defRPr>
            </a:pPr>
            <a:endParaRPr>
              <a:latin typeface="+mn-lt"/>
              <a:ea typeface="+mn-ea"/>
              <a:cs typeface="+mn-cs"/>
              <a:sym typeface="Aptos Display"/>
            </a:endParaRPr>
          </a:p>
          <a:p>
            <a:pPr>
              <a:lnSpc>
                <a:spcPct val="110000"/>
              </a:lnSpc>
              <a:defRPr sz="1800" spc="-34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>
              <a:latin typeface="+mn-lt"/>
              <a:ea typeface="+mn-ea"/>
              <a:cs typeface="+mn-cs"/>
              <a:sym typeface="Aptos Display"/>
            </a:endParaRPr>
          </a:p>
          <a:p>
            <a:pPr>
              <a:lnSpc>
                <a:spcPct val="110000"/>
              </a:lnSpc>
              <a:defRPr sz="3000" spc="-5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Regimes Próprios</a:t>
            </a:r>
          </a:p>
          <a:p>
            <a:pPr>
              <a:lnSpc>
                <a:spcPct val="110000"/>
              </a:lnSpc>
              <a:defRPr sz="3000" spc="-58">
                <a:solidFill>
                  <a:srgbClr val="FFFFFF"/>
                </a:solidFill>
              </a:defRPr>
            </a:pPr>
            <a:r>
              <a:t>Capitalização BD e Repartição</a:t>
            </a:r>
          </a:p>
          <a:p>
            <a:pPr>
              <a:lnSpc>
                <a:spcPct val="110000"/>
              </a:lnSpc>
              <a:defRPr sz="1800" spc="-34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  <a:p>
            <a:pPr>
              <a:lnSpc>
                <a:spcPct val="110000"/>
              </a:lnSpc>
              <a:defRPr sz="1800" spc="-34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  <a:p>
            <a:pPr>
              <a:lnSpc>
                <a:spcPct val="110000"/>
              </a:lnSpc>
              <a:defRPr sz="3000" spc="-58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Regime Complementar</a:t>
            </a:r>
          </a:p>
          <a:p>
            <a:pPr>
              <a:lnSpc>
                <a:spcPct val="110000"/>
              </a:lnSpc>
              <a:defRPr sz="3000" spc="-58">
                <a:solidFill>
                  <a:srgbClr val="FFFFFF"/>
                </a:solidFill>
              </a:defRPr>
            </a:pPr>
            <a:r>
              <a:t>Capitalização CD</a:t>
            </a:r>
            <a:br/>
            <a:r>
              <a:t>Aberta e Fechada - com Incentivos</a:t>
            </a:r>
          </a:p>
        </p:txBody>
      </p:sp>
      <p:sp>
        <p:nvSpPr>
          <p:cNvPr id="354" name="PEA…"/>
          <p:cNvSpPr txBox="1"/>
          <p:nvPr/>
        </p:nvSpPr>
        <p:spPr>
          <a:xfrm>
            <a:off x="1073237" y="1907228"/>
            <a:ext cx="1047533" cy="1914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9" tIns="42859" rIns="42859" bIns="42859">
            <a:spAutoFit/>
          </a:bodyPr>
          <a:lstStyle>
            <a:lvl1pPr algn="r">
              <a:defRPr sz="11800" spc="-234">
                <a:solidFill>
                  <a:srgbClr val="EECE57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1</a:t>
            </a:r>
          </a:p>
        </p:txBody>
      </p:sp>
      <p:sp>
        <p:nvSpPr>
          <p:cNvPr id="355" name="PEA…"/>
          <p:cNvSpPr txBox="1"/>
          <p:nvPr/>
        </p:nvSpPr>
        <p:spPr>
          <a:xfrm>
            <a:off x="1073237" y="3523250"/>
            <a:ext cx="1047533" cy="1914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9" tIns="42859" rIns="42859" bIns="42859">
            <a:spAutoFit/>
          </a:bodyPr>
          <a:lstStyle>
            <a:lvl1pPr algn="r">
              <a:defRPr sz="11800" spc="-234">
                <a:solidFill>
                  <a:srgbClr val="EECE57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2</a:t>
            </a:r>
          </a:p>
        </p:txBody>
      </p:sp>
      <p:sp>
        <p:nvSpPr>
          <p:cNvPr id="356" name="PEA…"/>
          <p:cNvSpPr txBox="1"/>
          <p:nvPr/>
        </p:nvSpPr>
        <p:spPr>
          <a:xfrm>
            <a:off x="1073237" y="5246139"/>
            <a:ext cx="1047533" cy="19145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2859" tIns="42859" rIns="42859" bIns="42859">
            <a:spAutoFit/>
          </a:bodyPr>
          <a:lstStyle>
            <a:lvl1pPr algn="r">
              <a:defRPr sz="11800" spc="-234">
                <a:solidFill>
                  <a:srgbClr val="EECE57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3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" name="fundo_gangorra.png" descr="fundo_gangorr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5113000" cy="9067800"/>
          </a:xfrm>
          <a:prstGeom prst="rect">
            <a:avLst/>
          </a:prstGeom>
          <a:ln w="12700">
            <a:miter lim="400000"/>
          </a:ln>
        </p:spPr>
      </p:pic>
      <p:sp>
        <p:nvSpPr>
          <p:cNvPr id="359" name="Título 1"/>
          <p:cNvSpPr txBox="1"/>
          <p:nvPr/>
        </p:nvSpPr>
        <p:spPr>
          <a:xfrm>
            <a:off x="1016143" y="2543583"/>
            <a:ext cx="9664359" cy="45456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6671" tIns="56671" rIns="56671" bIns="56671">
            <a:normAutofit/>
          </a:bodyPr>
          <a:lstStyle/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A EC 103/19 determina</a:t>
            </a:r>
          </a:p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que as EFPCs para entes públicos</a:t>
            </a:r>
          </a:p>
          <a:p>
            <a:pPr defTabSz="713330">
              <a:defRPr sz="3000">
                <a:solidFill>
                  <a:srgbClr val="FFFFFF"/>
                </a:solidFill>
              </a:defRPr>
            </a:pPr>
            <a:r>
              <a:t>só podem oferecer </a:t>
            </a:r>
            <a:r>
              <a:rPr>
                <a:latin typeface="Aptos Bold"/>
                <a:ea typeface="Aptos Bold"/>
                <a:cs typeface="Aptos Bold"/>
                <a:sym typeface="Aptos Bold"/>
              </a:rPr>
              <a:t>planos CD</a:t>
            </a:r>
          </a:p>
          <a:p>
            <a:pPr defTabSz="713330">
              <a:defRPr sz="30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>
              <a:latin typeface="Aptos Bold"/>
              <a:ea typeface="Aptos Bold"/>
              <a:cs typeface="Aptos Bold"/>
              <a:sym typeface="Aptos Bold"/>
            </a:endParaRPr>
          </a:p>
          <a:p>
            <a:pPr defTabSz="1209038">
              <a:lnSpc>
                <a:spcPct val="80000"/>
              </a:lnSpc>
              <a:defRPr sz="4000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r>
              <a:t>CD = Contribuição Definida</a:t>
            </a:r>
          </a:p>
          <a:p>
            <a:pPr defTabSz="1209038">
              <a:lnSpc>
                <a:spcPct val="80000"/>
              </a:lnSpc>
              <a:defRPr sz="2000">
                <a:solidFill>
                  <a:srgbClr val="9EBB4C"/>
                </a:solidFill>
                <a:latin typeface="Aptos Bold"/>
                <a:ea typeface="Aptos Bold"/>
                <a:cs typeface="Aptos Bold"/>
                <a:sym typeface="Aptos Bold"/>
              </a:defRPr>
            </a:pPr>
            <a:endParaRPr/>
          </a:p>
          <a:p>
            <a:pPr marL="285750" indent="-285750" defTabSz="713330">
              <a:buClr>
                <a:srgbClr val="9EBB4C"/>
              </a:buClr>
              <a:buSzPct val="100000"/>
              <a:buChar char="•"/>
              <a:defRPr sz="3000">
                <a:solidFill>
                  <a:srgbClr val="FFFFFF"/>
                </a:solidFill>
              </a:defRPr>
            </a:pPr>
            <a:r>
              <a:t>Transparência (reserva individualizada)</a:t>
            </a:r>
            <a:endParaRPr>
              <a:latin typeface="Aptos Light"/>
              <a:ea typeface="Aptos Light"/>
              <a:cs typeface="Aptos Light"/>
              <a:sym typeface="Aptos Light"/>
            </a:endParaRPr>
          </a:p>
          <a:p>
            <a:pPr marL="285750" indent="-285750" defTabSz="713330">
              <a:buClr>
                <a:srgbClr val="9EBB4C"/>
              </a:buClr>
              <a:buSzPct val="100000"/>
              <a:buChar char="•"/>
              <a:defRPr sz="3000">
                <a:solidFill>
                  <a:srgbClr val="FFFFFF"/>
                </a:solidFill>
              </a:defRPr>
            </a:pPr>
            <a:r>
              <a:t>Sustentabilidade atuarial</a:t>
            </a:r>
            <a:endParaRPr>
              <a:latin typeface="Aptos Light"/>
              <a:ea typeface="Aptos Light"/>
              <a:cs typeface="Aptos Light"/>
              <a:sym typeface="Aptos Light"/>
            </a:endParaRPr>
          </a:p>
          <a:p>
            <a:pPr marL="285750" indent="-285750" defTabSz="713330">
              <a:buClr>
                <a:srgbClr val="9EBB4C"/>
              </a:buClr>
              <a:buSzPct val="100000"/>
              <a:buChar char="•"/>
              <a:defRPr sz="3000">
                <a:solidFill>
                  <a:srgbClr val="FFFFFF"/>
                </a:solidFill>
              </a:defRPr>
            </a:pPr>
            <a:r>
              <a:t>Menor risco para o patrocinador</a:t>
            </a:r>
            <a:endParaRPr>
              <a:latin typeface="Aptos Light"/>
              <a:ea typeface="Aptos Light"/>
              <a:cs typeface="Aptos Light"/>
              <a:sym typeface="Aptos Light"/>
            </a:endParaRPr>
          </a:p>
          <a:p>
            <a:pPr marL="285750" indent="-285750" defTabSz="713330">
              <a:buClr>
                <a:srgbClr val="9EBB4C"/>
              </a:buClr>
              <a:buSzPct val="100000"/>
              <a:buChar char="•"/>
              <a:defRPr sz="3000">
                <a:solidFill>
                  <a:srgbClr val="FFFFFF"/>
                </a:solidFill>
              </a:defRPr>
            </a:pPr>
            <a:r>
              <a:t>Previsibilidade de contribuição</a:t>
            </a:r>
          </a:p>
        </p:txBody>
      </p:sp>
      <p:pic>
        <p:nvPicPr>
          <p:cNvPr id="36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45408" y="350212"/>
            <a:ext cx="1939404" cy="1651001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68" name="Group"/>
          <p:cNvGrpSpPr/>
          <p:nvPr/>
        </p:nvGrpSpPr>
        <p:grpSpPr>
          <a:xfrm>
            <a:off x="-9" y="8910372"/>
            <a:ext cx="15113013" cy="157431"/>
            <a:chOff x="0" y="0"/>
            <a:chExt cx="15113012" cy="157429"/>
          </a:xfrm>
        </p:grpSpPr>
        <p:sp>
          <p:nvSpPr>
            <p:cNvPr id="361" name="Rectangle"/>
            <p:cNvSpPr/>
            <p:nvPr/>
          </p:nvSpPr>
          <p:spPr>
            <a:xfrm>
              <a:off x="-1" y="-1"/>
              <a:ext cx="2159006" cy="157431"/>
            </a:xfrm>
            <a:prstGeom prst="rect">
              <a:avLst/>
            </a:prstGeom>
            <a:solidFill>
              <a:srgbClr val="AE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62" name="Rectangle"/>
            <p:cNvSpPr/>
            <p:nvPr/>
          </p:nvSpPr>
          <p:spPr>
            <a:xfrm>
              <a:off x="2159001" y="-1"/>
              <a:ext cx="2159006" cy="157431"/>
            </a:xfrm>
            <a:prstGeom prst="rect">
              <a:avLst/>
            </a:prstGeom>
            <a:solidFill>
              <a:srgbClr val="FF0000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63" name="Rectangle"/>
            <p:cNvSpPr/>
            <p:nvPr/>
          </p:nvSpPr>
          <p:spPr>
            <a:xfrm>
              <a:off x="4318001" y="-1"/>
              <a:ext cx="2159007" cy="157431"/>
            </a:xfrm>
            <a:prstGeom prst="rect">
              <a:avLst/>
            </a:prstGeom>
            <a:solidFill>
              <a:srgbClr val="96BC33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64" name="Rectangle"/>
            <p:cNvSpPr/>
            <p:nvPr/>
          </p:nvSpPr>
          <p:spPr>
            <a:xfrm>
              <a:off x="6477001" y="-1"/>
              <a:ext cx="2159008" cy="157431"/>
            </a:xfrm>
            <a:prstGeom prst="rect">
              <a:avLst/>
            </a:prstGeom>
            <a:solidFill>
              <a:srgbClr val="00994F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65" name="Rectangle"/>
            <p:cNvSpPr/>
            <p:nvPr/>
          </p:nvSpPr>
          <p:spPr>
            <a:xfrm>
              <a:off x="8636002" y="-1"/>
              <a:ext cx="2159007" cy="157431"/>
            </a:xfrm>
            <a:prstGeom prst="rect">
              <a:avLst/>
            </a:prstGeom>
            <a:solidFill>
              <a:srgbClr val="00B49D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66" name="Rectangle"/>
            <p:cNvSpPr/>
            <p:nvPr/>
          </p:nvSpPr>
          <p:spPr>
            <a:xfrm>
              <a:off x="10795006" y="-1"/>
              <a:ext cx="2159006" cy="157431"/>
            </a:xfrm>
            <a:prstGeom prst="rect">
              <a:avLst/>
            </a:prstGeom>
            <a:solidFill>
              <a:srgbClr val="008BA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  <p:sp>
          <p:nvSpPr>
            <p:cNvPr id="367" name="Rectangle"/>
            <p:cNvSpPr/>
            <p:nvPr/>
          </p:nvSpPr>
          <p:spPr>
            <a:xfrm>
              <a:off x="12954006" y="-1"/>
              <a:ext cx="2159006" cy="157431"/>
            </a:xfrm>
            <a:prstGeom prst="rect">
              <a:avLst/>
            </a:prstGeom>
            <a:solidFill>
              <a:srgbClr val="0072BC"/>
            </a:solidFill>
            <a:ln w="12700" cap="flat">
              <a:noFill/>
              <a:miter lim="400000"/>
            </a:ln>
            <a:effectLst/>
          </p:spPr>
          <p:txBody>
            <a:bodyPr wrap="square" lIns="45718" tIns="45718" rIns="45718" bIns="45718" numCol="1" anchor="ctr">
              <a:noAutofit/>
            </a:bodyPr>
            <a:lstStyle/>
            <a:p>
              <a:pPr algn="ctr" defTabSz="545747">
                <a:defRPr sz="2000">
                  <a:solidFill>
                    <a:srgbClr val="FFFFFF"/>
                  </a:solidFill>
                  <a:latin typeface="Aptos SemiBold"/>
                  <a:ea typeface="Aptos SemiBold"/>
                  <a:cs typeface="Aptos SemiBold"/>
                  <a:sym typeface="Aptos SemiBold"/>
                </a:defRPr>
              </a:pPr>
              <a:endParaRPr/>
            </a:p>
          </p:txBody>
        </p:sp>
      </p:grpSp>
      <p:sp>
        <p:nvSpPr>
          <p:cNvPr id="369" name="Mercado de trabalho em 2025"/>
          <p:cNvSpPr txBox="1"/>
          <p:nvPr/>
        </p:nvSpPr>
        <p:spPr>
          <a:xfrm>
            <a:off x="766894" y="757705"/>
            <a:ext cx="13538732" cy="8376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1484" tIns="31484" rIns="31484" bIns="31484">
            <a:spAutoFit/>
          </a:bodyPr>
          <a:lstStyle>
            <a:lvl1pPr defTabSz="1612011">
              <a:lnSpc>
                <a:spcPct val="90000"/>
              </a:lnSpc>
              <a:defRPr sz="5000" spc="-100">
                <a:solidFill>
                  <a:srgbClr val="FFFFFF"/>
                </a:solidFill>
                <a:latin typeface="Aptos Bold"/>
                <a:ea typeface="Aptos Bold"/>
                <a:cs typeface="Aptos Bold"/>
                <a:sym typeface="Aptos Bold"/>
              </a:defRPr>
            </a:lvl1pPr>
          </a:lstStyle>
          <a:p>
            <a:r>
              <a:t>Vantagem do RPC: os planos CD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Tema do Office">
  <a:themeElements>
    <a:clrScheme name="Tema do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o Office">
      <a:majorFont>
        <a:latin typeface="Aptos Display"/>
        <a:ea typeface="Aptos Display"/>
        <a:cs typeface="Aptos Display"/>
      </a:majorFont>
      <a:minorFont>
        <a:latin typeface="Aptos Display"/>
        <a:ea typeface="Aptos Display"/>
        <a:cs typeface="Aptos Display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138257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ptos Display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138257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ptos Display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Tema do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Tema do Office">
      <a:majorFont>
        <a:latin typeface="Aptos Display"/>
        <a:ea typeface="Aptos Display"/>
        <a:cs typeface="Aptos Display"/>
      </a:majorFont>
      <a:minorFont>
        <a:latin typeface="Aptos Display"/>
        <a:ea typeface="Aptos Display"/>
        <a:cs typeface="Aptos Display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138257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ptos Display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138257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ptos Display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3276</Words>
  <Application>Microsoft Office PowerPoint</Application>
  <PresentationFormat>Personalizar</PresentationFormat>
  <Paragraphs>997</Paragraphs>
  <Slides>43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43</vt:i4>
      </vt:variant>
    </vt:vector>
  </HeadingPairs>
  <TitlesOfParts>
    <vt:vector size="49" baseType="lpstr">
      <vt:lpstr>Aptos Bold</vt:lpstr>
      <vt:lpstr>Aptos Display</vt:lpstr>
      <vt:lpstr>Aptos Display Bold</vt:lpstr>
      <vt:lpstr>Aptos Display Italic</vt:lpstr>
      <vt:lpstr>Aptos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Sylvio Eugenio de Araujo Medeiros</dc:creator>
  <cp:lastModifiedBy>Sylvio Eugenio de Araujo Medeiros</cp:lastModifiedBy>
  <cp:revision>1</cp:revision>
  <dcterms:modified xsi:type="dcterms:W3CDTF">2026-04-09T13:53:11Z</dcterms:modified>
</cp:coreProperties>
</file>